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0.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1.xml" ContentType="application/vnd.openxmlformats-officedocument.presentationml.tags+xml"/>
  <Override PartName="/ppt/notesSlides/notesSlide30.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3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33.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3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3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8"/>
  </p:notesMasterIdLst>
  <p:handoutMasterIdLst>
    <p:handoutMasterId r:id="rId39"/>
  </p:handoutMasterIdLst>
  <p:sldIdLst>
    <p:sldId id="334" r:id="rId2"/>
    <p:sldId id="259" r:id="rId3"/>
    <p:sldId id="288" r:id="rId4"/>
    <p:sldId id="261" r:id="rId5"/>
    <p:sldId id="299" r:id="rId6"/>
    <p:sldId id="281" r:id="rId7"/>
    <p:sldId id="300" r:id="rId8"/>
    <p:sldId id="304" r:id="rId9"/>
    <p:sldId id="303" r:id="rId10"/>
    <p:sldId id="305" r:id="rId11"/>
    <p:sldId id="306" r:id="rId12"/>
    <p:sldId id="307" r:id="rId13"/>
    <p:sldId id="302" r:id="rId14"/>
    <p:sldId id="308" r:id="rId15"/>
    <p:sldId id="311" r:id="rId16"/>
    <p:sldId id="312" r:id="rId17"/>
    <p:sldId id="309" r:id="rId18"/>
    <p:sldId id="318" r:id="rId19"/>
    <p:sldId id="314" r:id="rId20"/>
    <p:sldId id="324" r:id="rId21"/>
    <p:sldId id="325" r:id="rId22"/>
    <p:sldId id="326" r:id="rId23"/>
    <p:sldId id="327" r:id="rId24"/>
    <p:sldId id="329" r:id="rId25"/>
    <p:sldId id="328" r:id="rId26"/>
    <p:sldId id="323" r:id="rId27"/>
    <p:sldId id="331" r:id="rId28"/>
    <p:sldId id="330" r:id="rId29"/>
    <p:sldId id="333" r:id="rId30"/>
    <p:sldId id="332" r:id="rId31"/>
    <p:sldId id="276" r:id="rId32"/>
    <p:sldId id="277" r:id="rId33"/>
    <p:sldId id="296" r:id="rId34"/>
    <p:sldId id="297" r:id="rId35"/>
    <p:sldId id="298" r:id="rId36"/>
    <p:sldId id="313" r:id="rId37"/>
  </p:sldIdLst>
  <p:sldSz cx="9144000" cy="6858000" type="screen4x3"/>
  <p:notesSz cx="6858000" cy="9144000"/>
  <p:defaultTextStyle>
    <a:defPPr>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onjour" id="{779CC93D-E52E-4D84-901B-11D7331DD495}">
          <p14:sldIdLst>
            <p14:sldId id="334"/>
          </p14:sldIdLst>
        </p14:section>
        <p14:section name="Introduction" id="{3A343C20-9353-4989-AE71-CB8FEBEDE563}">
          <p14:sldIdLst>
            <p14:sldId id="259"/>
            <p14:sldId id="288"/>
          </p14:sldIdLst>
        </p14:section>
        <p14:section name="Développement" id="{ABA716BF-3A5C-4ADB-94C9-CFEF84EBA240}">
          <p14:sldIdLst>
            <p14:sldId id="261"/>
            <p14:sldId id="299"/>
            <p14:sldId id="281"/>
            <p14:sldId id="300"/>
            <p14:sldId id="304"/>
            <p14:sldId id="303"/>
            <p14:sldId id="305"/>
            <p14:sldId id="306"/>
            <p14:sldId id="307"/>
            <p14:sldId id="302"/>
            <p14:sldId id="308"/>
            <p14:sldId id="311"/>
            <p14:sldId id="312"/>
            <p14:sldId id="309"/>
            <p14:sldId id="318"/>
            <p14:sldId id="314"/>
            <p14:sldId id="324"/>
            <p14:sldId id="325"/>
            <p14:sldId id="326"/>
            <p14:sldId id="327"/>
            <p14:sldId id="329"/>
            <p14:sldId id="328"/>
            <p14:sldId id="323"/>
            <p14:sldId id="331"/>
            <p14:sldId id="330"/>
            <p14:sldId id="333"/>
          </p14:sldIdLst>
        </p14:section>
        <p14:section name="Conclusion" id="{790CEF5B-569A-4C2F-BED5-750B08C0E5AD}">
          <p14:sldIdLst>
            <p14:sldId id="332"/>
            <p14:sldId id="276"/>
            <p14:sldId id="277"/>
          </p14:sldIdLst>
        </p14:section>
        <p14:section name="Annexe" id="{3F78B471-41DA-46F2-A8E4-97E471896AB3}">
          <p14:sldIdLst>
            <p14:sldId id="296"/>
            <p14:sldId id="297"/>
            <p14:sldId id="298"/>
            <p14:sldId id="31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eu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12" autoAdjust="0"/>
    <p:restoredTop sz="81116" autoAdjust="0"/>
  </p:normalViewPr>
  <p:slideViewPr>
    <p:cSldViewPr>
      <p:cViewPr varScale="1">
        <p:scale>
          <a:sx n="76" d="100"/>
          <a:sy n="76" d="100"/>
        </p:scale>
        <p:origin x="1944" y="84"/>
      </p:cViewPr>
      <p:guideLst>
        <p:guide orient="horz" pos="2160"/>
        <p:guide pos="2880"/>
      </p:guideLst>
    </p:cSldViewPr>
  </p:slideViewPr>
  <p:notesTextViewPr>
    <p:cViewPr>
      <p:scale>
        <a:sx n="3" d="2"/>
        <a:sy n="3" d="2"/>
      </p:scale>
      <p:origin x="0" y="0"/>
    </p:cViewPr>
  </p:notesTextViewPr>
  <p:sorterViewPr>
    <p:cViewPr>
      <p:scale>
        <a:sx n="154" d="100"/>
        <a:sy n="154" d="100"/>
      </p:scale>
      <p:origin x="0" y="0"/>
    </p:cViewPr>
  </p:sorterViewPr>
  <p:notesViewPr>
    <p:cSldViewPr>
      <p:cViewPr varScale="1">
        <p:scale>
          <a:sx n="83" d="100"/>
          <a:sy n="83" d="100"/>
        </p:scale>
        <p:origin x="-31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fr-FR" sz="1200"/>
            </a:lvl1pPr>
          </a:lstStyle>
          <a:p>
            <a:endParaRPr lang="fr-FR"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latinLnBrk="0">
              <a:defRPr lang="fr-FR" sz="1200"/>
            </a:lvl1pPr>
          </a:lstStyle>
          <a:p>
            <a:fld id="{D83FDC75-7F73-4A4A-A77C-09AADF00E0EA}" type="datetimeFigureOut">
              <a:rPr lang="fr-FR" smtClean="0"/>
              <a:pPr/>
              <a:t>26/01/2016</a:t>
            </a:fld>
            <a:endParaRPr lang="fr-FR"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latinLnBrk="0">
              <a:defRPr lang="fr-FR" sz="1200"/>
            </a:lvl1pPr>
          </a:lstStyle>
          <a:p>
            <a:endParaRPr lang="fr-FR"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latinLnBrk="0">
              <a:defRPr lang="fr-FR" sz="1200"/>
            </a:lvl1pPr>
          </a:lstStyle>
          <a:p>
            <a:fld id="{459226BF-1F13-42D3-80DC-373E7ADD1EBC}" type="slidenum">
              <a:rPr lang="fr-FR" smtClean="0"/>
              <a:pPr/>
              <a:t>‹N°›</a:t>
            </a:fld>
            <a:endParaRPr lang="fr-FR" dirty="0"/>
          </a:p>
        </p:txBody>
      </p:sp>
    </p:spTree>
    <p:extLst>
      <p:ext uri="{BB962C8B-B14F-4D97-AF65-F5344CB8AC3E}">
        <p14:creationId xmlns:p14="http://schemas.microsoft.com/office/powerpoint/2010/main" val="2345618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fr-F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fr-FR" sz="1200"/>
            </a:lvl1pPr>
          </a:lstStyle>
          <a:p>
            <a:fld id="{48AEF76B-3757-4A0B-AF93-28494465C1DD}" type="datetimeFigureOut">
              <a:pPr/>
              <a:t>26/01/2016</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Niveau 2</a:t>
            </a:r>
          </a:p>
          <a:p>
            <a:pPr lvl="2"/>
            <a:r>
              <a:rPr lang="fr-FR"/>
              <a:t>Niveau 3</a:t>
            </a:r>
          </a:p>
          <a:p>
            <a:pPr lvl="3"/>
            <a:r>
              <a:rPr lang="fr-FR"/>
              <a:t>Niveau 4</a:t>
            </a:r>
          </a:p>
          <a:p>
            <a:pPr lvl="4"/>
            <a:r>
              <a:rPr lang="fr-FR"/>
              <a:t>Niveau 5</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fr-F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fr-FR" sz="1200"/>
            </a:lvl1pPr>
          </a:lstStyle>
          <a:p>
            <a:fld id="{75693FD4-8F83-4EF7-AC3F-0DC0388986B0}" type="slidenum">
              <a:pPr/>
              <a:t>‹N°›</a:t>
            </a:fld>
            <a:endParaRPr lang="fr-FR"/>
          </a:p>
        </p:txBody>
      </p:sp>
    </p:spTree>
    <p:extLst>
      <p:ext uri="{BB962C8B-B14F-4D97-AF65-F5344CB8AC3E}">
        <p14:creationId xmlns:p14="http://schemas.microsoft.com/office/powerpoint/2010/main" val="160650932"/>
      </p:ext>
    </p:extLst>
  </p:cSld>
  <p:clrMap bg1="lt1" tx1="dk1" bg2="lt2" tx2="dk2" accent1="accent1" accent2="accent2" accent3="accent3" accent4="accent4" accent5="accent5" accent6="accent6" hlink="hlink" folHlink="folHlink"/>
  <p:notesStyle>
    <a:lvl1pPr marL="0" algn="l" defTabSz="914400" rtl="0" eaLnBrk="1" latinLnBrk="0" hangingPunct="1">
      <a:defRPr lang="fr-FR" sz="1200" kern="1200">
        <a:solidFill>
          <a:schemeClr val="tx1"/>
        </a:solidFill>
        <a:latin typeface="+mn-lt"/>
        <a:ea typeface="+mn-ea"/>
        <a:cs typeface="+mn-cs"/>
      </a:defRPr>
    </a:lvl1pPr>
    <a:lvl2pPr marL="457200" algn="l" defTabSz="914400" rtl="0" eaLnBrk="1" latinLnBrk="0" hangingPunct="1">
      <a:defRPr lang="fr-FR" sz="1200" kern="1200">
        <a:solidFill>
          <a:schemeClr val="tx1"/>
        </a:solidFill>
        <a:latin typeface="+mn-lt"/>
        <a:ea typeface="+mn-ea"/>
        <a:cs typeface="+mn-cs"/>
      </a:defRPr>
    </a:lvl2pPr>
    <a:lvl3pPr marL="914400" algn="l" defTabSz="914400" rtl="0" eaLnBrk="1" latinLnBrk="0" hangingPunct="1">
      <a:defRPr lang="fr-FR" sz="1200" kern="1200">
        <a:solidFill>
          <a:schemeClr val="tx1"/>
        </a:solidFill>
        <a:latin typeface="+mn-lt"/>
        <a:ea typeface="+mn-ea"/>
        <a:cs typeface="+mn-cs"/>
      </a:defRPr>
    </a:lvl3pPr>
    <a:lvl4pPr marL="1371600" algn="l" defTabSz="914400" rtl="0" eaLnBrk="1" latinLnBrk="0" hangingPunct="1">
      <a:defRPr lang="fr-FR" sz="1200" kern="1200">
        <a:solidFill>
          <a:schemeClr val="tx1"/>
        </a:solidFill>
        <a:latin typeface="+mn-lt"/>
        <a:ea typeface="+mn-ea"/>
        <a:cs typeface="+mn-cs"/>
      </a:defRPr>
    </a:lvl4pPr>
    <a:lvl5pPr marL="1828800" algn="l" defTabSz="914400" rtl="0" eaLnBrk="1" latinLnBrk="0" hangingPunct="1">
      <a:defRPr lang="fr-FR" sz="1200" kern="1200">
        <a:solidFill>
          <a:schemeClr val="tx1"/>
        </a:solidFill>
        <a:latin typeface="+mn-lt"/>
        <a:ea typeface="+mn-ea"/>
        <a:cs typeface="+mn-cs"/>
      </a:defRPr>
    </a:lvl5pPr>
    <a:lvl6pPr marL="2286000" algn="l" defTabSz="914400" rtl="0" eaLnBrk="1" latinLnBrk="0" hangingPunct="1">
      <a:defRPr lang="fr-FR" sz="1200" kern="1200">
        <a:solidFill>
          <a:schemeClr val="tx1"/>
        </a:solidFill>
        <a:latin typeface="+mn-lt"/>
        <a:ea typeface="+mn-ea"/>
        <a:cs typeface="+mn-cs"/>
      </a:defRPr>
    </a:lvl6pPr>
    <a:lvl7pPr marL="2743200" algn="l" defTabSz="914400" rtl="0" eaLnBrk="1" latinLnBrk="0" hangingPunct="1">
      <a:defRPr lang="fr-FR" sz="1200" kern="1200">
        <a:solidFill>
          <a:schemeClr val="tx1"/>
        </a:solidFill>
        <a:latin typeface="+mn-lt"/>
        <a:ea typeface="+mn-ea"/>
        <a:cs typeface="+mn-cs"/>
      </a:defRPr>
    </a:lvl7pPr>
    <a:lvl8pPr marL="3200400" algn="l" defTabSz="914400" rtl="0" eaLnBrk="1" latinLnBrk="0" hangingPunct="1">
      <a:defRPr lang="fr-FR" sz="1200" kern="1200">
        <a:solidFill>
          <a:schemeClr val="tx1"/>
        </a:solidFill>
        <a:latin typeface="+mn-lt"/>
        <a:ea typeface="+mn-ea"/>
        <a:cs typeface="+mn-cs"/>
      </a:defRPr>
    </a:lvl8pPr>
    <a:lvl9pPr marL="3657600" algn="l" defTabSz="914400" rtl="0" eaLnBrk="1" latinLnBrk="0" hangingPunct="1">
      <a:defRPr lang="fr-F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Cher collègues, futur</a:t>
            </a:r>
            <a:r>
              <a:rPr lang="fr-FR" baseline="0" dirty="0" smtClean="0"/>
              <a:t>s techniciens, je vous propose aujourd’hui l’exposé de mes recherches …</a:t>
            </a:r>
          </a:p>
          <a:p>
            <a:endParaRPr lang="fr-FR" dirty="0"/>
          </a:p>
        </p:txBody>
      </p:sp>
      <p:sp>
        <p:nvSpPr>
          <p:cNvPr id="4" name="Espace réservé du numéro de diapositive 3"/>
          <p:cNvSpPr>
            <a:spLocks noGrp="1"/>
          </p:cNvSpPr>
          <p:nvPr>
            <p:ph type="sldNum" sz="quarter" idx="10"/>
          </p:nvPr>
        </p:nvSpPr>
        <p:spPr/>
        <p:txBody>
          <a:bodyPr/>
          <a:lstStyle/>
          <a:p>
            <a:fld id="{75693FD4-8F83-4EF7-AC3F-0DC0388986B0}" type="slidenum">
              <a:rPr lang="fr-FR" smtClean="0"/>
              <a:pPr/>
              <a:t>1</a:t>
            </a:fld>
            <a:endParaRPr lang="fr-FR"/>
          </a:p>
        </p:txBody>
      </p:sp>
    </p:spTree>
    <p:extLst>
      <p:ext uri="{BB962C8B-B14F-4D97-AF65-F5344CB8AC3E}">
        <p14:creationId xmlns:p14="http://schemas.microsoft.com/office/powerpoint/2010/main" val="844380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fr-FR" sz="1200" kern="1200" dirty="0" smtClean="0">
                <a:solidFill>
                  <a:schemeClr val="tx1"/>
                </a:solidFill>
                <a:effectLst/>
                <a:latin typeface="+mn-lt"/>
                <a:ea typeface="+mn-ea"/>
                <a:cs typeface="+mn-cs"/>
              </a:rPr>
              <a:t>Le sujet</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CPU, mémoire, Carte mère (chipset)  travaillent en symbiose et déterminent les performances de votre ordinateur ...  exploités par … votre système d’exploitation …</a:t>
            </a:r>
          </a:p>
          <a:p>
            <a:r>
              <a:rPr lang="fr-FR" sz="1200" kern="1200" dirty="0" smtClean="0">
                <a:solidFill>
                  <a:schemeClr val="tx1"/>
                </a:solidFill>
                <a:effectLst/>
                <a:latin typeface="+mn-lt"/>
                <a:ea typeface="+mn-ea"/>
                <a:cs typeface="+mn-cs"/>
              </a:rPr>
              <a:t>A ce jour les « PC » ont 4 Go Minimum voir plus de 8 Go …</a:t>
            </a:r>
          </a:p>
          <a:p>
            <a:r>
              <a:rPr lang="fr-FR" sz="1200" kern="1200" dirty="0" smtClean="0">
                <a:solidFill>
                  <a:schemeClr val="tx1"/>
                </a:solidFill>
                <a:effectLst/>
                <a:latin typeface="+mn-lt"/>
                <a:ea typeface="+mn-ea"/>
                <a:cs typeface="+mn-cs"/>
              </a:rPr>
              <a:t>Quand était-il au début de l’Informatique …</a:t>
            </a:r>
          </a:p>
          <a:p>
            <a:r>
              <a:rPr lang="fr-FR" sz="1200" kern="1200" dirty="0" smtClean="0">
                <a:solidFill>
                  <a:schemeClr val="tx1"/>
                </a:solidFill>
                <a:effectLst/>
                <a:latin typeface="+mn-lt"/>
                <a:ea typeface="+mn-ea"/>
                <a:cs typeface="+mn-cs"/>
              </a:rPr>
              <a:t>Quelle sont les évolutions qui ont permis l’accroît des capacités disponibles ?</a:t>
            </a:r>
          </a:p>
          <a:p>
            <a:r>
              <a:rPr lang="fr-FR" sz="1200" kern="1200" dirty="0" smtClean="0">
                <a:solidFill>
                  <a:schemeClr val="tx1"/>
                </a:solidFill>
                <a:effectLst/>
                <a:latin typeface="+mn-lt"/>
                <a:ea typeface="+mn-ea"/>
                <a:cs typeface="+mn-cs"/>
              </a:rPr>
              <a:t>Exploitons-nous les « ressources disponibles » ?</a:t>
            </a:r>
          </a:p>
          <a:p>
            <a:r>
              <a:rPr lang="fr-FR" sz="1200" kern="1200" dirty="0" smtClean="0">
                <a:solidFill>
                  <a:schemeClr val="tx1"/>
                </a:solidFill>
                <a:effectLst/>
                <a:latin typeface="+mn-lt"/>
                <a:ea typeface="+mn-ea"/>
                <a:cs typeface="+mn-cs"/>
              </a:rPr>
              <a:t>Nous avons étudié l’architecture matérielle et le système d’exploitation avec M Delahaye …</a:t>
            </a:r>
          </a:p>
          <a:p>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Je vous propose un « retour en arrière » … un peu de « nostalgie » … pour les « vieux » dont je fais partie … et pour les autres une découverte ou redécouverte de « grands moments » de l’Informatique … un peu d’histoire (une partie déjà abordée par Julien dans son exposé) …</a:t>
            </a:r>
          </a:p>
          <a:p>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Rassurez-vous, je ne vais pas vous présenter tous les CPU et carte mères ayant existés, je laisse ces présentations à Éric et Patrick, juste des points de repère …</a:t>
            </a:r>
          </a:p>
          <a:p>
            <a:r>
              <a:rPr lang="fr-FR" sz="1200" kern="1200" dirty="0" smtClean="0">
                <a:solidFill>
                  <a:schemeClr val="tx1"/>
                </a:solidFill>
                <a:effectLst/>
                <a:latin typeface="+mn-lt"/>
                <a:ea typeface="+mn-ea"/>
                <a:cs typeface="+mn-cs"/>
              </a:rPr>
              <a:t>Je vais juste aborder Unix et MAC OS (désolé Laurent), et très peu les serveurs et la mini-informatique (désolé Adrian), cet exposé sera plutôt orienté sur le poste de travail …</a:t>
            </a:r>
          </a:p>
          <a:p>
            <a:r>
              <a:rPr lang="fr-FR" sz="1200" kern="1200" dirty="0" smtClean="0">
                <a:solidFill>
                  <a:schemeClr val="tx1"/>
                </a:solidFill>
                <a:effectLst/>
                <a:latin typeface="+mn-lt"/>
                <a:ea typeface="+mn-ea"/>
                <a:cs typeface="+mn-cs"/>
              </a:rPr>
              <a:t>Cet historique est centré sur les progrès de l’informatique et je vais tenter de vous apporter des informations sur fonctionnalités offertes aux utilisateurs donc une réponse aux besoins comblés ou « suscités » …</a:t>
            </a:r>
          </a:p>
          <a:p>
            <a:r>
              <a:rPr lang="fr-FR" sz="1200" kern="1200" dirty="0" smtClean="0">
                <a:solidFill>
                  <a:schemeClr val="tx1"/>
                </a:solidFill>
                <a:effectLst/>
                <a:latin typeface="+mn-lt"/>
                <a:ea typeface="+mn-ea"/>
                <a:cs typeface="+mn-cs"/>
              </a:rPr>
              <a:t> </a:t>
            </a:r>
          </a:p>
          <a:p>
            <a:endParaRPr lang="fr-FR"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C6EAC7D-5A89-47C2-8ABA-56C9C2DEF7A4}" type="slidenum">
              <a:rPr lang="fr-FR" smtClean="0"/>
              <a:pPr/>
              <a:t>2</a:t>
            </a:fld>
            <a:endParaRPr lang="fr-FR"/>
          </a:p>
        </p:txBody>
      </p:sp>
    </p:spTree>
    <p:extLst>
      <p:ext uri="{BB962C8B-B14F-4D97-AF65-F5344CB8AC3E}">
        <p14:creationId xmlns:p14="http://schemas.microsoft.com/office/powerpoint/2010/main" val="2866556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smtClean="0">
                <a:solidFill>
                  <a:schemeClr val="tx1"/>
                </a:solidFill>
                <a:effectLst/>
                <a:latin typeface="+mn-lt"/>
                <a:ea typeface="+mn-ea"/>
                <a:cs typeface="+mn-cs"/>
              </a:rPr>
              <a:t>Evolution / besoins</a:t>
            </a:r>
            <a:endParaRPr lang="fr-FR" sz="1200" kern="1200" dirty="0" smtClean="0">
              <a:solidFill>
                <a:schemeClr val="tx1"/>
              </a:solidFill>
              <a:effectLst/>
              <a:latin typeface="+mn-lt"/>
              <a:ea typeface="+mn-ea"/>
              <a:cs typeface="+mn-cs"/>
            </a:endParaRP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Cet historique est découpé en 5 phases auxquelles s’ajoutent « le départ et l’avenir … » … soit 7 étapes … </a:t>
            </a:r>
          </a:p>
          <a:p>
            <a:r>
              <a:rPr lang="fr-FR" sz="1200" kern="1200" dirty="0" smtClean="0">
                <a:solidFill>
                  <a:schemeClr val="tx1"/>
                </a:solidFill>
                <a:effectLst/>
                <a:latin typeface="+mn-lt"/>
                <a:ea typeface="+mn-ea"/>
                <a:cs typeface="+mn-cs"/>
              </a:rPr>
              <a:t>OUI ça couvre de 1939 à ce jour … et personnellement je n’aime pas les dates et j’ai du mal à retenir les « noms de famille … ou prénom d’ailleurs » … d’où mon « pense bête » …</a:t>
            </a:r>
          </a:p>
          <a:p>
            <a:endParaRPr lang="fr-FR" dirty="0"/>
          </a:p>
        </p:txBody>
      </p:sp>
      <p:sp>
        <p:nvSpPr>
          <p:cNvPr id="4" name="Espace réservé du numéro de diapositive 3"/>
          <p:cNvSpPr>
            <a:spLocks noGrp="1"/>
          </p:cNvSpPr>
          <p:nvPr>
            <p:ph type="sldNum" sz="quarter" idx="10"/>
          </p:nvPr>
        </p:nvSpPr>
        <p:spPr/>
        <p:txBody>
          <a:bodyPr/>
          <a:lstStyle/>
          <a:p>
            <a:fld id="{75693FD4-8F83-4EF7-AC3F-0DC0388986B0}" type="slidenum">
              <a:rPr lang="fr-FR" smtClean="0"/>
              <a:pPr/>
              <a:t>3</a:t>
            </a:fld>
            <a:endParaRPr lang="fr-FR"/>
          </a:p>
        </p:txBody>
      </p:sp>
    </p:spTree>
    <p:extLst>
      <p:ext uri="{BB962C8B-B14F-4D97-AF65-F5344CB8AC3E}">
        <p14:creationId xmlns:p14="http://schemas.microsoft.com/office/powerpoint/2010/main" val="673898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sz="1200" kern="1200" dirty="0" smtClean="0">
                <a:solidFill>
                  <a:schemeClr val="tx1"/>
                </a:solidFill>
                <a:effectLst/>
                <a:latin typeface="+mn-lt"/>
                <a:ea typeface="+mn-ea"/>
                <a:cs typeface="+mn-cs"/>
              </a:rPr>
              <a:t>Le premier « ordinateur électronique»  IL S’AGIT D’UN PROTOTYPE. La deuxième guerre mondiale a mis fin aux travaux de M </a:t>
            </a:r>
            <a:r>
              <a:rPr lang="fr-FR" sz="1200" kern="1200" dirty="0" err="1" smtClean="0">
                <a:solidFill>
                  <a:schemeClr val="tx1"/>
                </a:solidFill>
                <a:effectLst/>
                <a:latin typeface="+mn-lt"/>
                <a:ea typeface="+mn-ea"/>
                <a:cs typeface="+mn-cs"/>
              </a:rPr>
              <a:t>Atanasoff</a:t>
            </a:r>
            <a:endParaRPr lang="fr-FR" sz="1200" kern="1200" dirty="0" smtClean="0">
              <a:solidFill>
                <a:schemeClr val="tx1"/>
              </a:solidFill>
              <a:effectLst/>
              <a:latin typeface="+mn-lt"/>
              <a:ea typeface="+mn-ea"/>
              <a:cs typeface="+mn-cs"/>
            </a:endParaRPr>
          </a:p>
          <a:p>
            <a:r>
              <a:rPr lang="fr-FR" sz="1200" b="1" kern="1200" dirty="0" smtClean="0">
                <a:solidFill>
                  <a:schemeClr val="tx1"/>
                </a:solidFill>
                <a:effectLst/>
                <a:latin typeface="+mn-lt"/>
                <a:ea typeface="+mn-ea"/>
                <a:cs typeface="+mn-cs"/>
              </a:rPr>
              <a:t>L’ABC, c’est L’IDEE DE DEPART DE LA DRAM</a:t>
            </a:r>
            <a:r>
              <a:rPr lang="fr-FR" sz="1200" kern="1200" dirty="0" smtClean="0">
                <a:solidFill>
                  <a:schemeClr val="tx1"/>
                </a:solidFill>
                <a:effectLst/>
                <a:latin typeface="+mn-lt"/>
                <a:ea typeface="+mn-ea"/>
                <a:cs typeface="+mn-cs"/>
              </a:rPr>
              <a:t> (La mémoire vive dynamique (en anglais DRAM pour </a:t>
            </a:r>
            <a:r>
              <a:rPr lang="fr-FR" sz="1200" kern="1200" dirty="0" err="1" smtClean="0">
                <a:solidFill>
                  <a:schemeClr val="tx1"/>
                </a:solidFill>
                <a:effectLst/>
                <a:latin typeface="+mn-lt"/>
                <a:ea typeface="+mn-ea"/>
                <a:cs typeface="+mn-cs"/>
              </a:rPr>
              <a:t>Dynamic</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Random</a:t>
            </a:r>
            <a:r>
              <a:rPr lang="fr-FR" sz="1200" kern="1200" dirty="0" smtClean="0">
                <a:solidFill>
                  <a:schemeClr val="tx1"/>
                </a:solidFill>
                <a:effectLst/>
                <a:latin typeface="+mn-lt"/>
                <a:ea typeface="+mn-ea"/>
                <a:cs typeface="+mn-cs"/>
              </a:rPr>
              <a:t> Access Memory) </a:t>
            </a:r>
          </a:p>
          <a:p>
            <a:r>
              <a:rPr lang="fr-FR" sz="1200" kern="1200" dirty="0" smtClean="0">
                <a:solidFill>
                  <a:schemeClr val="tx1"/>
                </a:solidFill>
                <a:effectLst/>
                <a:latin typeface="+mn-lt"/>
                <a:ea typeface="+mn-ea"/>
                <a:cs typeface="+mn-cs"/>
              </a:rPr>
              <a:t>Des nombres binaires étaient stockés sur des tambours électrostatiques</a:t>
            </a:r>
          </a:p>
          <a:p>
            <a:r>
              <a:rPr lang="fr-FR" sz="1200" kern="1200" dirty="0" smtClean="0">
                <a:solidFill>
                  <a:schemeClr val="tx1"/>
                </a:solidFill>
                <a:effectLst/>
                <a:latin typeface="+mn-lt"/>
                <a:ea typeface="+mn-ea"/>
                <a:cs typeface="+mn-cs"/>
              </a:rPr>
              <a:t>Des condensateurs étaient utilisés pour stocker sur les tambours un état de charge 1 ou d’absence de charge 0.</a:t>
            </a:r>
          </a:p>
          <a:p>
            <a:r>
              <a:rPr lang="fr-FR" sz="1200" kern="1200" dirty="0" smtClean="0">
                <a:solidFill>
                  <a:schemeClr val="tx1"/>
                </a:solidFill>
                <a:effectLst/>
                <a:latin typeface="+mn-lt"/>
                <a:ea typeface="+mn-ea"/>
                <a:cs typeface="+mn-cs"/>
              </a:rPr>
              <a:t>320 kilogrammes - plus d'un kilomètre et demi de fils.</a:t>
            </a:r>
          </a:p>
          <a:p>
            <a:r>
              <a:rPr lang="fr-FR" sz="1200" kern="1200" dirty="0" smtClean="0">
                <a:solidFill>
                  <a:schemeClr val="tx1"/>
                </a:solidFill>
                <a:effectLst/>
                <a:latin typeface="+mn-lt"/>
                <a:ea typeface="+mn-ea"/>
                <a:cs typeface="+mn-cs"/>
              </a:rPr>
              <a:t>Une mémoire de 60 mots de 50 bits. 3Kbits</a:t>
            </a:r>
            <a:endParaRPr lang="fr-FR"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C6EAC7D-5A89-47C2-8ABA-56C9C2DEF7A4}" type="slidenum">
              <a:rPr lang="fr-FR" smtClean="0"/>
              <a:pPr/>
              <a:t>4</a:t>
            </a:fld>
            <a:endParaRPr lang="fr-FR"/>
          </a:p>
        </p:txBody>
      </p:sp>
    </p:spTree>
    <p:extLst>
      <p:ext uri="{BB962C8B-B14F-4D97-AF65-F5344CB8AC3E}">
        <p14:creationId xmlns:p14="http://schemas.microsoft.com/office/powerpoint/2010/main" val="2913512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sz="1200" kern="1200" dirty="0" smtClean="0">
                <a:solidFill>
                  <a:schemeClr val="tx1"/>
                </a:solidFill>
                <a:effectLst/>
                <a:latin typeface="+mn-lt"/>
                <a:ea typeface="+mn-ea"/>
                <a:cs typeface="+mn-cs"/>
              </a:rPr>
              <a:t>Prototypes d’ordinateurs ESSENTIELLEMENT à base de tubes électroniques à vide</a:t>
            </a:r>
          </a:p>
          <a:p>
            <a:r>
              <a:rPr lang="fr-FR" sz="1200" kern="1200" dirty="0" smtClean="0">
                <a:solidFill>
                  <a:schemeClr val="tx1"/>
                </a:solidFill>
                <a:effectLst/>
                <a:latin typeface="+mn-lt"/>
                <a:ea typeface="+mn-ea"/>
                <a:cs typeface="+mn-cs"/>
              </a:rPr>
              <a:t>6 « modèles » apparaissent déterminants … et j’en ai ajouté un septième le CUBA  « un Français</a:t>
            </a:r>
          </a:p>
          <a:p>
            <a:r>
              <a:rPr lang="fr-FR" sz="1200" b="1"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pPr>
              <a:lnSpc>
                <a:spcPct val="80000"/>
              </a:lnSpc>
            </a:pPr>
            <a:endParaRPr lang="fr-FR" dirty="0" smtClean="0"/>
          </a:p>
        </p:txBody>
      </p:sp>
      <p:sp>
        <p:nvSpPr>
          <p:cNvPr id="4" name="Slide Number Placeholder 3"/>
          <p:cNvSpPr>
            <a:spLocks noGrp="1"/>
          </p:cNvSpPr>
          <p:nvPr>
            <p:ph type="sldNum" sz="quarter" idx="10"/>
          </p:nvPr>
        </p:nvSpPr>
        <p:spPr/>
        <p:txBody>
          <a:bodyPr/>
          <a:lstStyle/>
          <a:p>
            <a:fld id="{EC6EAC7D-5A89-47C2-8ABA-56C9C2DEF7A4}" type="slidenum">
              <a:rPr lang="fr-FR" smtClean="0"/>
              <a:pPr/>
              <a:t>5</a:t>
            </a:fld>
            <a:endParaRPr lang="fr-FR"/>
          </a:p>
        </p:txBody>
      </p:sp>
    </p:spTree>
    <p:extLst>
      <p:ext uri="{BB962C8B-B14F-4D97-AF65-F5344CB8AC3E}">
        <p14:creationId xmlns:p14="http://schemas.microsoft.com/office/powerpoint/2010/main" val="2214257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smtClean="0">
                <a:solidFill>
                  <a:schemeClr val="tx1"/>
                </a:solidFill>
                <a:effectLst/>
                <a:latin typeface="+mn-lt"/>
                <a:ea typeface="+mn-ea"/>
                <a:cs typeface="+mn-cs"/>
              </a:rPr>
              <a:t>L’</a:t>
            </a:r>
            <a:r>
              <a:rPr lang="fr-FR" sz="1200" b="1" kern="1200" dirty="0" err="1" smtClean="0">
                <a:solidFill>
                  <a:schemeClr val="tx1"/>
                </a:solidFill>
                <a:effectLst/>
                <a:latin typeface="+mn-lt"/>
                <a:ea typeface="+mn-ea"/>
                <a:cs typeface="+mn-cs"/>
              </a:rPr>
              <a:t>Eniac</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Ce n’est plus un prototype … et il est basé sur l’idée de l’ABC vu précédemment.</a:t>
            </a:r>
          </a:p>
          <a:p>
            <a:r>
              <a:rPr lang="fr-FR" sz="1200" kern="1200" dirty="0" smtClean="0">
                <a:solidFill>
                  <a:schemeClr val="tx1"/>
                </a:solidFill>
                <a:effectLst/>
                <a:latin typeface="+mn-lt"/>
                <a:ea typeface="+mn-ea"/>
                <a:cs typeface="+mn-cs"/>
              </a:rPr>
              <a:t>C’est à cette époque qu’est apparue « La première erreur informatique », due à un insecte qui, attiré par la chaleur, était venu se loger dans les lampes et avait créé un court-circuit</a:t>
            </a:r>
          </a:p>
          <a:p>
            <a:r>
              <a:rPr lang="fr-FR" sz="1200" kern="1200" dirty="0" smtClean="0">
                <a:solidFill>
                  <a:schemeClr val="tx1"/>
                </a:solidFill>
                <a:effectLst/>
                <a:latin typeface="+mn-lt"/>
                <a:ea typeface="+mn-ea"/>
                <a:cs typeface="+mn-cs"/>
              </a:rPr>
              <a:t>Cet ordinateur est doté d’une mémoire  de 16 Kbits.</a:t>
            </a:r>
          </a:p>
          <a:p>
            <a:r>
              <a:rPr lang="fr-FR" sz="1200" kern="1200" dirty="0" smtClean="0">
                <a:solidFill>
                  <a:schemeClr val="tx1"/>
                </a:solidFill>
                <a:effectLst/>
                <a:latin typeface="+mn-lt"/>
                <a:ea typeface="+mn-ea"/>
                <a:cs typeface="+mn-cs"/>
              </a:rPr>
              <a:t>PAS DE PROGRAMME la mémoire stocke uniquement les données (plusieurs jours de câblage pour réaliser un nouveau traitement)</a:t>
            </a:r>
          </a:p>
          <a:p>
            <a:r>
              <a:rPr lang="fr-FR" sz="1200" kern="1200" dirty="0" smtClean="0">
                <a:solidFill>
                  <a:schemeClr val="tx1"/>
                </a:solidFill>
                <a:effectLst/>
                <a:latin typeface="+mn-lt"/>
                <a:ea typeface="+mn-ea"/>
                <a:cs typeface="+mn-cs"/>
              </a:rPr>
              <a:t> Dans ses concepteurs on remarque « Von Neumann » et sa théorie régit toujours l’architecture des ordinateurs et donc notamment l’utilisation de la mémoire</a:t>
            </a:r>
          </a:p>
          <a:p>
            <a:r>
              <a:rPr lang="fr-FR"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lang="fr-FR"/>
            </a:pPr>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6</a:t>
            </a:fld>
            <a:endParaRPr lang="fr-FR"/>
          </a:p>
        </p:txBody>
      </p:sp>
    </p:spTree>
    <p:extLst>
      <p:ext uri="{BB962C8B-B14F-4D97-AF65-F5344CB8AC3E}">
        <p14:creationId xmlns:p14="http://schemas.microsoft.com/office/powerpoint/2010/main" val="183416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1947 </a:t>
            </a:r>
            <a:r>
              <a:rPr lang="fr-FR" sz="1200" kern="1200" dirty="0" smtClean="0">
                <a:solidFill>
                  <a:schemeClr val="tx1"/>
                </a:solidFill>
                <a:effectLst/>
                <a:latin typeface="+mn-lt"/>
                <a:ea typeface="+mn-ea"/>
                <a:cs typeface="+mn-cs"/>
              </a:rPr>
              <a:t>: </a:t>
            </a:r>
            <a:r>
              <a:rPr lang="fr-FR" sz="1200" b="1" kern="1200" dirty="0" smtClean="0">
                <a:solidFill>
                  <a:schemeClr val="tx1"/>
                </a:solidFill>
                <a:effectLst/>
                <a:latin typeface="+mn-lt"/>
                <a:ea typeface="+mn-ea"/>
                <a:cs typeface="+mn-cs"/>
              </a:rPr>
              <a:t>invention du transistor</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Découverts par Bardeen, Brattain et </a:t>
            </a:r>
            <a:r>
              <a:rPr lang="fr-FR" sz="1200" kern="1200" dirty="0" err="1" smtClean="0">
                <a:solidFill>
                  <a:schemeClr val="tx1"/>
                </a:solidFill>
                <a:effectLst/>
                <a:latin typeface="+mn-lt"/>
                <a:ea typeface="+mn-ea"/>
                <a:cs typeface="+mn-cs"/>
              </a:rPr>
              <a:t>Shochley</a:t>
            </a:r>
            <a:r>
              <a:rPr lang="fr-FR" sz="1200" kern="1200" dirty="0" smtClean="0">
                <a:solidFill>
                  <a:schemeClr val="tx1"/>
                </a:solidFill>
                <a:effectLst/>
                <a:latin typeface="+mn-lt"/>
                <a:ea typeface="+mn-ea"/>
                <a:cs typeface="+mn-cs"/>
              </a:rPr>
              <a:t> aux laboratoires de Bell (Etats Unis)</a:t>
            </a:r>
          </a:p>
          <a:p>
            <a:r>
              <a:rPr lang="fr-FR" sz="1200" kern="1200" dirty="0" smtClean="0">
                <a:solidFill>
                  <a:schemeClr val="tx1"/>
                </a:solidFill>
                <a:effectLst/>
                <a:latin typeface="+mn-lt"/>
                <a:ea typeface="+mn-ea"/>
                <a:cs typeface="+mn-cs"/>
              </a:rPr>
              <a:t>Leurs concepteurs reçurent le Prix Nobel de Physique en 1956.</a:t>
            </a:r>
          </a:p>
          <a:p>
            <a:r>
              <a:rPr lang="fr-FR" sz="1200" kern="1200" dirty="0" smtClean="0">
                <a:solidFill>
                  <a:schemeClr val="tx1"/>
                </a:solidFill>
                <a:effectLst/>
                <a:latin typeface="+mn-lt"/>
                <a:ea typeface="+mn-ea"/>
                <a:cs typeface="+mn-cs"/>
              </a:rPr>
              <a:t>Nous verrons un peu plus tard leur utilisation pour notamment diminuer la taille de ces « monstres » …</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1948 : Le SSEM</a:t>
            </a:r>
            <a:r>
              <a:rPr lang="fr-FR" sz="1200" kern="1200" dirty="0" smtClean="0">
                <a:solidFill>
                  <a:schemeClr val="tx1"/>
                </a:solidFill>
                <a:effectLst/>
                <a:latin typeface="+mn-lt"/>
                <a:ea typeface="+mn-ea"/>
                <a:cs typeface="+mn-cs"/>
              </a:rPr>
              <a:t> est doté d’un programme (destiné à une</a:t>
            </a:r>
            <a:r>
              <a:rPr lang="fr-FR" sz="1200" b="1"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fonction) au contraire de l’</a:t>
            </a:r>
            <a:r>
              <a:rPr lang="fr-FR" sz="1200" kern="1200" dirty="0" err="1" smtClean="0">
                <a:solidFill>
                  <a:schemeClr val="tx1"/>
                </a:solidFill>
                <a:effectLst/>
                <a:latin typeface="+mn-lt"/>
                <a:ea typeface="+mn-ea"/>
                <a:cs typeface="+mn-cs"/>
              </a:rPr>
              <a:t>eniac</a:t>
            </a:r>
            <a:r>
              <a:rPr lang="fr-FR" sz="1200" kern="1200" dirty="0" smtClean="0">
                <a:solidFill>
                  <a:schemeClr val="tx1"/>
                </a:solidFill>
                <a:effectLst/>
                <a:latin typeface="+mn-lt"/>
                <a:ea typeface="+mn-ea"/>
                <a:cs typeface="+mn-cs"/>
              </a:rPr>
              <a:t> sans programmes … </a:t>
            </a:r>
          </a:p>
          <a:p>
            <a:r>
              <a:rPr lang="fr-FR" sz="1200" kern="1200" dirty="0" smtClean="0">
                <a:solidFill>
                  <a:schemeClr val="tx1"/>
                </a:solidFill>
                <a:effectLst/>
                <a:latin typeface="+mn-lt"/>
                <a:ea typeface="+mn-ea"/>
                <a:cs typeface="+mn-cs"/>
              </a:rPr>
              <a:t>C’est le 1</a:t>
            </a:r>
            <a:r>
              <a:rPr lang="fr-FR" sz="1200" kern="1200" baseline="30000" dirty="0" smtClean="0">
                <a:solidFill>
                  <a:schemeClr val="tx1"/>
                </a:solidFill>
                <a:effectLst/>
                <a:latin typeface="+mn-lt"/>
                <a:ea typeface="+mn-ea"/>
                <a:cs typeface="+mn-cs"/>
              </a:rPr>
              <a:t>Er</a:t>
            </a:r>
            <a:r>
              <a:rPr lang="fr-FR" sz="1200" kern="1200" dirty="0" smtClean="0">
                <a:solidFill>
                  <a:schemeClr val="tx1"/>
                </a:solidFill>
                <a:effectLst/>
                <a:latin typeface="+mn-lt"/>
                <a:ea typeface="+mn-ea"/>
                <a:cs typeface="+mn-cs"/>
              </a:rPr>
              <a:t> en la matière … mais ce n’est pas encore un système d’exploitation …</a:t>
            </a:r>
          </a:p>
          <a:p>
            <a:r>
              <a:rPr lang="fr-FR" sz="1200" kern="1200" dirty="0" smtClean="0">
                <a:solidFill>
                  <a:schemeClr val="tx1"/>
                </a:solidFill>
                <a:effectLst/>
                <a:latin typeface="+mn-lt"/>
                <a:ea typeface="+mn-ea"/>
                <a:cs typeface="+mn-cs"/>
              </a:rPr>
              <a:t>1024 Bits de mémoire : technologie des tubes de stockage de Williams </a:t>
            </a:r>
            <a:r>
              <a:rPr lang="fr-FR" sz="1200" kern="1200" dirty="0" err="1" smtClean="0">
                <a:solidFill>
                  <a:schemeClr val="tx1"/>
                </a:solidFill>
                <a:effectLst/>
                <a:latin typeface="+mn-lt"/>
                <a:ea typeface="+mn-ea"/>
                <a:cs typeface="+mn-cs"/>
              </a:rPr>
              <a:t>Kilburn</a:t>
            </a:r>
            <a:r>
              <a:rPr lang="fr-FR" sz="1200" kern="1200" dirty="0" smtClean="0">
                <a:solidFill>
                  <a:schemeClr val="tx1"/>
                </a:solidFill>
                <a:effectLst/>
                <a:latin typeface="+mn-lt"/>
                <a:ea typeface="+mn-ea"/>
                <a:cs typeface="+mn-cs"/>
              </a:rPr>
              <a:t>, une forme précoce de la mémoire de l'ordinateur basé sur un tube à rayons cathodiques (CRT)</a:t>
            </a:r>
          </a:p>
          <a:p>
            <a:r>
              <a:rPr lang="fr-FR" sz="1200" b="1" kern="1200" dirty="0" smtClean="0">
                <a:solidFill>
                  <a:schemeClr val="tx1"/>
                </a:solidFill>
                <a:effectLst/>
                <a:latin typeface="+mn-lt"/>
                <a:ea typeface="+mn-ea"/>
                <a:cs typeface="+mn-cs"/>
              </a:rPr>
              <a:t>1949 </a:t>
            </a:r>
            <a:r>
              <a:rPr lang="fr-FR" sz="1200" kern="1200" dirty="0" smtClean="0">
                <a:solidFill>
                  <a:schemeClr val="tx1"/>
                </a:solidFill>
                <a:effectLst/>
                <a:latin typeface="+mn-lt"/>
                <a:ea typeface="+mn-ea"/>
                <a:cs typeface="+mn-cs"/>
              </a:rPr>
              <a:t>- Version commerciale </a:t>
            </a:r>
            <a:r>
              <a:rPr lang="fr-FR" sz="1200" b="1" kern="1200" dirty="0" smtClean="0">
                <a:solidFill>
                  <a:schemeClr val="tx1"/>
                </a:solidFill>
                <a:effectLst/>
                <a:latin typeface="+mn-lt"/>
                <a:ea typeface="+mn-ea"/>
                <a:cs typeface="+mn-cs"/>
              </a:rPr>
              <a:t>le « </a:t>
            </a:r>
            <a:r>
              <a:rPr lang="fr-FR" sz="1200" b="1" kern="1200" dirty="0" err="1" smtClean="0">
                <a:solidFill>
                  <a:schemeClr val="tx1"/>
                </a:solidFill>
                <a:effectLst/>
                <a:latin typeface="+mn-lt"/>
                <a:ea typeface="+mn-ea"/>
                <a:cs typeface="+mn-cs"/>
              </a:rPr>
              <a:t>Ferranti</a:t>
            </a:r>
            <a:r>
              <a:rPr lang="fr-FR" sz="1200" b="1" kern="1200" dirty="0" smtClean="0">
                <a:solidFill>
                  <a:schemeClr val="tx1"/>
                </a:solidFill>
                <a:effectLst/>
                <a:latin typeface="+mn-lt"/>
                <a:ea typeface="+mn-ea"/>
                <a:cs typeface="+mn-cs"/>
              </a:rPr>
              <a:t> Mark »</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Premier ordinateur à « usage général  »</a:t>
            </a:r>
          </a:p>
          <a:p>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7</a:t>
            </a:fld>
            <a:endParaRPr lang="fr-FR"/>
          </a:p>
        </p:txBody>
      </p:sp>
    </p:spTree>
    <p:extLst>
      <p:ext uri="{BB962C8B-B14F-4D97-AF65-F5344CB8AC3E}">
        <p14:creationId xmlns:p14="http://schemas.microsoft.com/office/powerpoint/2010/main" val="2212974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lang="fr-FR"/>
            </a:pPr>
            <a:r>
              <a:rPr lang="fr-FR" dirty="0" smtClean="0"/>
              <a:t>L’EDSAC</a:t>
            </a:r>
          </a:p>
          <a:p>
            <a:r>
              <a:rPr lang="fr-FR" sz="1200" kern="1200" dirty="0" smtClean="0">
                <a:solidFill>
                  <a:schemeClr val="tx1"/>
                </a:solidFill>
                <a:effectLst/>
                <a:latin typeface="+mn-lt"/>
                <a:ea typeface="+mn-ea"/>
                <a:cs typeface="+mn-cs"/>
              </a:rPr>
              <a:t>Sous la direction de Maurice Wilkes :</a:t>
            </a:r>
            <a:r>
              <a:rPr lang="fr-FR" sz="1200" u="sng"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exécuta son premier programme </a:t>
            </a:r>
            <a:r>
              <a:rPr lang="fr-FR" sz="1200" b="1" kern="1200" dirty="0" smtClean="0">
                <a:solidFill>
                  <a:schemeClr val="tx1"/>
                </a:solidFill>
                <a:effectLst/>
                <a:latin typeface="+mn-lt"/>
                <a:ea typeface="+mn-ea"/>
                <a:cs typeface="+mn-cs"/>
              </a:rPr>
              <a:t>le 6 mai 1949</a:t>
            </a:r>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Le premier ordinateur utilisant la microprogrammation, technique inventée par Wilkes en 1951.</a:t>
            </a:r>
          </a:p>
          <a:p>
            <a:r>
              <a:rPr lang="fr-FR" sz="1200" kern="1200" dirty="0" smtClean="0">
                <a:solidFill>
                  <a:schemeClr val="tx1"/>
                </a:solidFill>
                <a:effectLst/>
                <a:latin typeface="+mn-lt"/>
                <a:ea typeface="+mn-ea"/>
                <a:cs typeface="+mn-cs"/>
              </a:rPr>
              <a:t>L'EDSAC avait une mémoire centrale totale de 4096 mots de 40 bits. </a:t>
            </a:r>
          </a:p>
          <a:p>
            <a:r>
              <a:rPr lang="fr-FR" sz="1200" kern="1200" dirty="0" smtClean="0">
                <a:solidFill>
                  <a:schemeClr val="tx1"/>
                </a:solidFill>
                <a:effectLst/>
                <a:latin typeface="+mn-lt"/>
                <a:ea typeface="+mn-ea"/>
                <a:cs typeface="+mn-cs"/>
              </a:rPr>
              <a:t>A base de lignes à retard au mercure comme l’EDVAC.</a:t>
            </a:r>
          </a:p>
          <a:p>
            <a:r>
              <a:rPr lang="fr-FR" sz="1200" kern="1200" dirty="0" smtClean="0">
                <a:solidFill>
                  <a:schemeClr val="tx1"/>
                </a:solidFill>
                <a:effectLst/>
                <a:latin typeface="+mn-lt"/>
                <a:ea typeface="+mn-ea"/>
                <a:cs typeface="+mn-cs"/>
              </a:rPr>
              <a:t>Coté programmation on est encore au niveau matériel avec du langage binaire : l’assembleur</a:t>
            </a:r>
          </a:p>
          <a:p>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Et j’ai trouvé </a:t>
            </a:r>
            <a:r>
              <a:rPr lang="fr-FR" sz="1200" b="1" kern="1200" dirty="0" smtClean="0">
                <a:solidFill>
                  <a:schemeClr val="tx1"/>
                </a:solidFill>
                <a:effectLst/>
                <a:latin typeface="+mn-lt"/>
                <a:ea typeface="+mn-ea"/>
                <a:cs typeface="+mn-cs"/>
              </a:rPr>
              <a:t>l’un des premiers jeux le « tic tac </a:t>
            </a:r>
            <a:r>
              <a:rPr lang="fr-FR" sz="1200" b="1" kern="1200" dirty="0" err="1" smtClean="0">
                <a:solidFill>
                  <a:schemeClr val="tx1"/>
                </a:solidFill>
                <a:effectLst/>
                <a:latin typeface="+mn-lt"/>
                <a:ea typeface="+mn-ea"/>
                <a:cs typeface="+mn-cs"/>
              </a:rPr>
              <a:t>toe</a:t>
            </a:r>
            <a:r>
              <a:rPr lang="fr-FR" sz="1200" b="1"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 … avec lequel Stéphane se serait certainement ennuyé …</a:t>
            </a:r>
          </a:p>
          <a:p>
            <a:pPr marL="0" marR="0" indent="0" algn="l" defTabSz="914400" rtl="0" eaLnBrk="1" fontAlgn="auto" latinLnBrk="0" hangingPunct="1">
              <a:lnSpc>
                <a:spcPct val="100000"/>
              </a:lnSpc>
              <a:spcBef>
                <a:spcPts val="0"/>
              </a:spcBef>
              <a:spcAft>
                <a:spcPts val="0"/>
              </a:spcAft>
              <a:buClrTx/>
              <a:buSzTx/>
              <a:buFontTx/>
              <a:buNone/>
              <a:tabLst/>
              <a:defRPr lang="fr-FR"/>
            </a:pPr>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8</a:t>
            </a:fld>
            <a:endParaRPr lang="fr-FR"/>
          </a:p>
        </p:txBody>
      </p:sp>
    </p:spTree>
    <p:extLst>
      <p:ext uri="{BB962C8B-B14F-4D97-AF65-F5344CB8AC3E}">
        <p14:creationId xmlns:p14="http://schemas.microsoft.com/office/powerpoint/2010/main" val="3515598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smtClean="0">
                <a:solidFill>
                  <a:schemeClr val="tx1"/>
                </a:solidFill>
                <a:effectLst/>
                <a:latin typeface="+mn-lt"/>
                <a:ea typeface="+mn-ea"/>
                <a:cs typeface="+mn-cs"/>
              </a:rPr>
              <a:t>L’EDVAC fonctionnait en binaire. Sa mémoire, réalisée par 64 lignes à retard au mercure, </a:t>
            </a:r>
          </a:p>
          <a:p>
            <a:r>
              <a:rPr lang="fr-FR" sz="1200" kern="1200" dirty="0" smtClean="0">
                <a:solidFill>
                  <a:schemeClr val="tx1"/>
                </a:solidFill>
                <a:effectLst/>
                <a:latin typeface="+mn-lt"/>
                <a:ea typeface="+mn-ea"/>
                <a:cs typeface="+mn-cs"/>
              </a:rPr>
              <a:t>Propagation des impulsions ultrasoniques dans un bain de mercure </a:t>
            </a:r>
          </a:p>
          <a:p>
            <a:r>
              <a:rPr lang="fr-FR" sz="1200" kern="1200" dirty="0" smtClean="0">
                <a:solidFill>
                  <a:schemeClr val="tx1"/>
                </a:solidFill>
                <a:effectLst/>
                <a:latin typeface="+mn-lt"/>
                <a:ea typeface="+mn-ea"/>
                <a:cs typeface="+mn-cs"/>
              </a:rPr>
              <a:t>Cet ordinateur est doté d’une mémoire  de 5,5 Kbits.</a:t>
            </a:r>
          </a:p>
          <a:p>
            <a:r>
              <a:rPr lang="fr-FR" sz="1200" kern="1200" dirty="0" smtClean="0">
                <a:solidFill>
                  <a:schemeClr val="tx1"/>
                </a:solidFill>
                <a:effectLst/>
                <a:latin typeface="+mn-lt"/>
                <a:ea typeface="+mn-ea"/>
                <a:cs typeface="+mn-cs"/>
              </a:rPr>
              <a:t>Programmation au niveau matériel (binaire / assembleur)</a:t>
            </a:r>
          </a:p>
          <a:p>
            <a:pPr marL="0" marR="0" indent="0" algn="l" defTabSz="914400" rtl="0" eaLnBrk="1" fontAlgn="auto" latinLnBrk="0" hangingPunct="1">
              <a:lnSpc>
                <a:spcPct val="100000"/>
              </a:lnSpc>
              <a:spcBef>
                <a:spcPts val="0"/>
              </a:spcBef>
              <a:spcAft>
                <a:spcPts val="0"/>
              </a:spcAft>
              <a:buClrTx/>
              <a:buSzTx/>
              <a:buFontTx/>
              <a:buNone/>
              <a:tabLst/>
              <a:defRPr lang="fr-FR"/>
            </a:pPr>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9</a:t>
            </a:fld>
            <a:endParaRPr lang="fr-FR"/>
          </a:p>
        </p:txBody>
      </p:sp>
    </p:spTree>
    <p:extLst>
      <p:ext uri="{BB962C8B-B14F-4D97-AF65-F5344CB8AC3E}">
        <p14:creationId xmlns:p14="http://schemas.microsoft.com/office/powerpoint/2010/main" val="891554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smtClean="0">
                <a:solidFill>
                  <a:schemeClr val="tx1"/>
                </a:solidFill>
                <a:effectLst/>
                <a:latin typeface="+mn-lt"/>
                <a:ea typeface="+mn-ea"/>
                <a:cs typeface="+mn-cs"/>
              </a:rPr>
              <a:t>Français : Le 1</a:t>
            </a:r>
            <a:r>
              <a:rPr lang="fr-FR" sz="1200" kern="1200" baseline="30000" dirty="0" smtClean="0">
                <a:solidFill>
                  <a:schemeClr val="tx1"/>
                </a:solidFill>
                <a:effectLst/>
                <a:latin typeface="+mn-lt"/>
                <a:ea typeface="+mn-ea"/>
                <a:cs typeface="+mn-cs"/>
              </a:rPr>
              <a:t>er</a:t>
            </a:r>
            <a:r>
              <a:rPr lang="fr-FR" sz="1200" kern="1200" dirty="0" smtClean="0">
                <a:solidFill>
                  <a:schemeClr val="tx1"/>
                </a:solidFill>
                <a:effectLst/>
                <a:latin typeface="+mn-lt"/>
                <a:ea typeface="+mn-ea"/>
                <a:cs typeface="+mn-cs"/>
              </a:rPr>
              <a:t> il fallait en parler … est construit par la société SEA</a:t>
            </a:r>
            <a:endParaRPr lang="fr-FR"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693FD4-8F83-4EF7-AC3F-0DC0388986B0}" type="slidenum">
              <a:rPr lang="fr-FR" smtClean="0"/>
              <a:pPr/>
              <a:t>10</a:t>
            </a:fld>
            <a:endParaRPr lang="fr-FR"/>
          </a:p>
        </p:txBody>
      </p:sp>
    </p:spTree>
    <p:extLst>
      <p:ext uri="{BB962C8B-B14F-4D97-AF65-F5344CB8AC3E}">
        <p14:creationId xmlns:p14="http://schemas.microsoft.com/office/powerpoint/2010/main" val="297981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FR" sz="1200" b="1" kern="1200" dirty="0" smtClean="0">
                <a:solidFill>
                  <a:schemeClr val="tx1"/>
                </a:solidFill>
                <a:effectLst/>
                <a:latin typeface="+mn-lt"/>
                <a:ea typeface="+mn-ea"/>
                <a:cs typeface="+mn-cs"/>
              </a:rPr>
              <a:t>1953</a:t>
            </a:r>
            <a:endParaRPr lang="fr-FR" sz="1200" kern="1200" dirty="0" smtClean="0">
              <a:solidFill>
                <a:schemeClr val="tx1"/>
              </a:solidFill>
              <a:effectLst/>
              <a:latin typeface="+mn-lt"/>
              <a:ea typeface="+mn-ea"/>
              <a:cs typeface="+mn-cs"/>
            </a:endParaRPr>
          </a:p>
          <a:p>
            <a:r>
              <a:rPr lang="fr-FR" sz="1200" b="1" u="sng" kern="1200" dirty="0" smtClean="0">
                <a:solidFill>
                  <a:schemeClr val="tx1"/>
                </a:solidFill>
                <a:effectLst/>
                <a:latin typeface="+mn-lt"/>
                <a:ea typeface="+mn-ea"/>
                <a:cs typeface="+mn-cs"/>
              </a:rPr>
              <a:t>la mémoire à tores de ferrite dans le </a:t>
            </a:r>
            <a:r>
              <a:rPr lang="fr-FR" sz="1200" b="1" u="sng" kern="1200" dirty="0" err="1" smtClean="0">
                <a:solidFill>
                  <a:schemeClr val="tx1"/>
                </a:solidFill>
                <a:effectLst/>
                <a:latin typeface="+mn-lt"/>
                <a:ea typeface="+mn-ea"/>
                <a:cs typeface="+mn-cs"/>
              </a:rPr>
              <a:t>Whirlwind</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Cette mémoire était composée des petits tores (anneaux) de ferrite traversés par des fils qui servaient à y écrire et y lire des informations. Chaque tore contenait un bit. Les tores pouvaient être magnétisés dans deux directions différentes (dans le sens des aiguilles d'une montre et dans le sens contraire). Le bit enregistré dans le tore est zéro ou un selon le sens du champ magnétique.</a:t>
            </a:r>
          </a:p>
          <a:p>
            <a:endParaRPr lang="fr-FR" sz="1200" kern="1200" dirty="0" smtClean="0">
              <a:solidFill>
                <a:schemeClr val="tx1"/>
              </a:solidFill>
              <a:effectLst/>
              <a:latin typeface="+mn-lt"/>
              <a:ea typeface="+mn-ea"/>
              <a:cs typeface="+mn-cs"/>
            </a:endParaRPr>
          </a:p>
          <a:p>
            <a:r>
              <a:rPr lang="fr-FR" sz="1200" b="1" u="sng" kern="1200" dirty="0" smtClean="0">
                <a:solidFill>
                  <a:schemeClr val="tx1"/>
                </a:solidFill>
                <a:effectLst/>
                <a:latin typeface="+mn-lt"/>
                <a:ea typeface="+mn-ea"/>
                <a:cs typeface="+mn-cs"/>
              </a:rPr>
              <a:t>Juillet 1953 : L’IMB 650</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Ce sera le premier ordinateur de nombreuses universités Américaines grâce à de gros rabais consentis par IBM dans le but de familiariser les étudiants avec l'informatique et surtout fidéliser l'éventuelle future clientèle.</a:t>
            </a:r>
          </a:p>
          <a:p>
            <a:r>
              <a:rPr lang="fr-FR" sz="1200" kern="1200" dirty="0" smtClean="0">
                <a:solidFill>
                  <a:schemeClr val="tx1"/>
                </a:solidFill>
                <a:effectLst/>
                <a:latin typeface="+mn-lt"/>
                <a:ea typeface="+mn-ea"/>
                <a:cs typeface="+mn-cs"/>
              </a:rPr>
              <a:t>Bien entendu, aucun de ces calculateurs ne disposait de système d'exploitation.</a:t>
            </a:r>
          </a:p>
          <a:p>
            <a:r>
              <a:rPr lang="fr-FR" sz="1200" kern="1200" dirty="0" smtClean="0">
                <a:solidFill>
                  <a:schemeClr val="tx1"/>
                </a:solidFill>
                <a:effectLst/>
                <a:latin typeface="+mn-lt"/>
                <a:ea typeface="+mn-ea"/>
                <a:cs typeface="+mn-cs"/>
              </a:rPr>
              <a:t>Par ailleurs, un groupe restreint de personnes concevait, construisait, programmait, utilisait et effectuait la maintenance de la machine</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En 53, Jacques Perret,</a:t>
            </a:r>
            <a:r>
              <a:rPr lang="fr-FR" sz="1200" kern="1200" dirty="0" smtClean="0">
                <a:solidFill>
                  <a:schemeClr val="tx1"/>
                </a:solidFill>
                <a:effectLst/>
                <a:latin typeface="+mn-lt"/>
                <a:ea typeface="+mn-ea"/>
                <a:cs typeface="+mn-cs"/>
              </a:rPr>
              <a:t> professeur de philologie latine à la Sorbonne écrit une lettre à la signature de Christian de </a:t>
            </a:r>
            <a:r>
              <a:rPr lang="fr-FR" sz="1200" kern="1200" dirty="0" err="1" smtClean="0">
                <a:solidFill>
                  <a:schemeClr val="tx1"/>
                </a:solidFill>
                <a:effectLst/>
                <a:latin typeface="+mn-lt"/>
                <a:ea typeface="+mn-ea"/>
                <a:cs typeface="+mn-cs"/>
              </a:rPr>
              <a:t>Waldner</a:t>
            </a:r>
            <a:r>
              <a:rPr lang="fr-FR" sz="1200" kern="1200" dirty="0" smtClean="0">
                <a:solidFill>
                  <a:schemeClr val="tx1"/>
                </a:solidFill>
                <a:effectLst/>
                <a:latin typeface="+mn-lt"/>
                <a:ea typeface="+mn-ea"/>
                <a:cs typeface="+mn-cs"/>
              </a:rPr>
              <a:t>, président d’IBM France décrivant sommairement la nature et les fonctions des nouvelles machines. Protégé pendant quelques mois par IBM France, le mot fut rapidement adopté par un public de spécialistes, de chefs d’entreprises et par l’administration. IBM décida de le laisser dans le domaine public.</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En 1954 le </a:t>
            </a:r>
            <a:r>
              <a:rPr lang="fr-FR" sz="1200" b="1" kern="1200" dirty="0" err="1" smtClean="0">
                <a:solidFill>
                  <a:schemeClr val="tx1"/>
                </a:solidFill>
                <a:effectLst/>
                <a:latin typeface="+mn-lt"/>
                <a:ea typeface="+mn-ea"/>
                <a:cs typeface="+mn-cs"/>
              </a:rPr>
              <a:t>Ramac</a:t>
            </a:r>
            <a:r>
              <a:rPr lang="fr-FR" sz="1200" b="1" kern="1200" dirty="0" smtClean="0">
                <a:solidFill>
                  <a:schemeClr val="tx1"/>
                </a:solidFill>
                <a:effectLst/>
                <a:latin typeface="+mn-lt"/>
                <a:ea typeface="+mn-ea"/>
                <a:cs typeface="+mn-cs"/>
              </a:rPr>
              <a:t> 305 d’IMB</a:t>
            </a:r>
            <a:r>
              <a:rPr lang="fr-FR" sz="1200" kern="1200" dirty="0" smtClean="0">
                <a:solidFill>
                  <a:schemeClr val="tx1"/>
                </a:solidFill>
                <a:effectLst/>
                <a:latin typeface="+mn-lt"/>
                <a:ea typeface="+mn-ea"/>
                <a:cs typeface="+mn-cs"/>
              </a:rPr>
              <a:t>  fût une première dans ce que l'on nomma les périphériques de stockage à accès direct </a:t>
            </a:r>
          </a:p>
          <a:p>
            <a:r>
              <a:rPr lang="fr-FR" sz="1200" kern="1200" dirty="0" smtClean="0">
                <a:solidFill>
                  <a:schemeClr val="tx1"/>
                </a:solidFill>
                <a:effectLst/>
                <a:latin typeface="+mn-lt"/>
                <a:ea typeface="+mn-ea"/>
                <a:cs typeface="+mn-cs"/>
              </a:rPr>
              <a:t>Plus d’une tonne pour 5 Mo</a:t>
            </a:r>
          </a:p>
          <a:p>
            <a:r>
              <a:rPr lang="fr-FR" sz="1200" kern="1200" dirty="0" smtClean="0">
                <a:solidFill>
                  <a:schemeClr val="tx1"/>
                </a:solidFill>
                <a:effectLst/>
                <a:latin typeface="+mn-lt"/>
                <a:ea typeface="+mn-ea"/>
                <a:cs typeface="+mn-cs"/>
              </a:rPr>
              <a:t> </a:t>
            </a:r>
          </a:p>
          <a:p>
            <a:endParaRPr lang="fr-FR" sz="1200" kern="1200" dirty="0" smtClean="0">
              <a:solidFill>
                <a:schemeClr val="tx1"/>
              </a:solidFill>
              <a:effectLst/>
              <a:latin typeface="+mn-lt"/>
              <a:ea typeface="+mn-ea"/>
              <a:cs typeface="+mn-cs"/>
            </a:endParaRPr>
          </a:p>
          <a:p>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11</a:t>
            </a:fld>
            <a:endParaRPr lang="fr-FR"/>
          </a:p>
        </p:txBody>
      </p:sp>
    </p:spTree>
    <p:extLst>
      <p:ext uri="{BB962C8B-B14F-4D97-AF65-F5344CB8AC3E}">
        <p14:creationId xmlns:p14="http://schemas.microsoft.com/office/powerpoint/2010/main" val="3216283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sz="1200" kern="1200" dirty="0" smtClean="0">
                <a:solidFill>
                  <a:schemeClr val="tx1"/>
                </a:solidFill>
                <a:effectLst/>
                <a:latin typeface="+mn-lt"/>
                <a:ea typeface="+mn-ea"/>
                <a:cs typeface="+mn-cs"/>
              </a:rPr>
              <a:t>Utilisation des transistors inventés en 1947 … début de programmes pour réaliser plusieurs tâches … </a:t>
            </a:r>
          </a:p>
          <a:p>
            <a:r>
              <a:rPr lang="fr-FR" sz="1200" kern="1200" dirty="0" smtClean="0">
                <a:solidFill>
                  <a:schemeClr val="tx1"/>
                </a:solidFill>
                <a:effectLst/>
                <a:latin typeface="+mn-lt"/>
                <a:ea typeface="+mn-ea"/>
                <a:cs typeface="+mn-cs"/>
              </a:rPr>
              <a:t>Le « muse » et son « système d’exploitation »</a:t>
            </a:r>
          </a:p>
          <a:p>
            <a:pPr>
              <a:lnSpc>
                <a:spcPct val="80000"/>
              </a:lnSpc>
            </a:pPr>
            <a:endParaRPr lang="fr-FR" dirty="0" smtClean="0"/>
          </a:p>
        </p:txBody>
      </p:sp>
      <p:sp>
        <p:nvSpPr>
          <p:cNvPr id="4" name="Slide Number Placeholder 3"/>
          <p:cNvSpPr>
            <a:spLocks noGrp="1"/>
          </p:cNvSpPr>
          <p:nvPr>
            <p:ph type="sldNum" sz="quarter" idx="10"/>
          </p:nvPr>
        </p:nvSpPr>
        <p:spPr/>
        <p:txBody>
          <a:bodyPr/>
          <a:lstStyle/>
          <a:p>
            <a:fld id="{EC6EAC7D-5A89-47C2-8ABA-56C9C2DEF7A4}" type="slidenum">
              <a:rPr lang="fr-FR" smtClean="0"/>
              <a:pPr/>
              <a:t>12</a:t>
            </a:fld>
            <a:endParaRPr lang="fr-FR"/>
          </a:p>
        </p:txBody>
      </p:sp>
    </p:spTree>
    <p:extLst>
      <p:ext uri="{BB962C8B-B14F-4D97-AF65-F5344CB8AC3E}">
        <p14:creationId xmlns:p14="http://schemas.microsoft.com/office/powerpoint/2010/main" val="2909352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smtClean="0">
                <a:solidFill>
                  <a:schemeClr val="tx1"/>
                </a:solidFill>
                <a:effectLst/>
                <a:latin typeface="+mn-lt"/>
                <a:ea typeface="+mn-ea"/>
                <a:cs typeface="+mn-cs"/>
              </a:rPr>
              <a:t>1</a:t>
            </a:r>
            <a:r>
              <a:rPr lang="fr-FR" sz="1200" kern="1200" baseline="30000" dirty="0" smtClean="0">
                <a:solidFill>
                  <a:schemeClr val="tx1"/>
                </a:solidFill>
                <a:effectLst/>
                <a:latin typeface="+mn-lt"/>
                <a:ea typeface="+mn-ea"/>
                <a:cs typeface="+mn-cs"/>
              </a:rPr>
              <a:t>er</a:t>
            </a:r>
            <a:r>
              <a:rPr lang="fr-FR" sz="1200" kern="1200" dirty="0" smtClean="0">
                <a:solidFill>
                  <a:schemeClr val="tx1"/>
                </a:solidFill>
                <a:effectLst/>
                <a:latin typeface="+mn-lt"/>
                <a:ea typeface="+mn-ea"/>
                <a:cs typeface="+mn-cs"/>
              </a:rPr>
              <a:t> transistorisé</a:t>
            </a:r>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13</a:t>
            </a:fld>
            <a:endParaRPr lang="fr-FR"/>
          </a:p>
        </p:txBody>
      </p:sp>
    </p:spTree>
    <p:extLst>
      <p:ext uri="{BB962C8B-B14F-4D97-AF65-F5344CB8AC3E}">
        <p14:creationId xmlns:p14="http://schemas.microsoft.com/office/powerpoint/2010/main" val="1932772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FR" sz="1200" b="1" kern="1200" dirty="0" smtClean="0">
                <a:solidFill>
                  <a:schemeClr val="tx1"/>
                </a:solidFill>
                <a:effectLst/>
                <a:latin typeface="+mn-lt"/>
                <a:ea typeface="+mn-ea"/>
                <a:cs typeface="+mn-cs"/>
              </a:rPr>
              <a:t>Le (MUSE) en 1956 devint le projet « atlas » fin 1958 : </a:t>
            </a:r>
            <a:r>
              <a:rPr lang="fr-FR" sz="1200" kern="1200" dirty="0" smtClean="0">
                <a:solidFill>
                  <a:schemeClr val="tx1"/>
                </a:solidFill>
                <a:effectLst/>
                <a:latin typeface="+mn-lt"/>
                <a:ea typeface="+mn-ea"/>
                <a:cs typeface="+mn-cs"/>
              </a:rPr>
              <a:t>premier ordinateur doté d'un système de gestion de mémoire virtuelle paginée et utilisant un tambour comme extension de la mémoire centrale à tores de ferrite (vu précédemment) </a:t>
            </a:r>
          </a:p>
          <a:p>
            <a:r>
              <a:rPr lang="fr-FR" sz="1200" kern="1200" dirty="0" smtClean="0">
                <a:solidFill>
                  <a:schemeClr val="tx1"/>
                </a:solidFill>
                <a:effectLst/>
                <a:latin typeface="+mn-lt"/>
                <a:ea typeface="+mn-ea"/>
                <a:cs typeface="+mn-cs"/>
              </a:rPr>
              <a:t>Le « muse » est par beaucoup considéré comme le premier système d’exploitation moderne.</a:t>
            </a:r>
          </a:p>
          <a:p>
            <a:r>
              <a:rPr lang="fr-FR" sz="1200" b="1" kern="1200" dirty="0" smtClean="0">
                <a:solidFill>
                  <a:schemeClr val="tx1"/>
                </a:solidFill>
                <a:effectLst/>
                <a:latin typeface="+mn-lt"/>
                <a:ea typeface="+mn-ea"/>
                <a:cs typeface="+mn-cs"/>
              </a:rPr>
              <a:t>En 1956 : disque dur de 3,5MB d’IBM</a:t>
            </a:r>
            <a:r>
              <a:rPr lang="fr-FR" sz="1200" kern="1200" dirty="0" smtClean="0">
                <a:solidFill>
                  <a:schemeClr val="tx1"/>
                </a:solidFill>
                <a:effectLst/>
                <a:latin typeface="+mn-lt"/>
                <a:ea typeface="+mn-ea"/>
                <a:cs typeface="+mn-cs"/>
              </a:rPr>
              <a:t> sur demande de l'US Air Force </a:t>
            </a:r>
            <a:r>
              <a:rPr lang="fr-FR" sz="1200" i="1" kern="1200" dirty="0" smtClean="0">
                <a:solidFill>
                  <a:schemeClr val="tx1"/>
                </a:solidFill>
                <a:effectLst/>
                <a:latin typeface="+mn-lt"/>
                <a:ea typeface="+mn-ea"/>
                <a:cs typeface="+mn-cs"/>
              </a:rPr>
              <a:t>(Pesait plus d'une tonne)</a:t>
            </a:r>
            <a:endParaRPr lang="fr-FR" sz="1200" kern="1200" dirty="0" smtClean="0">
              <a:solidFill>
                <a:schemeClr val="tx1"/>
              </a:solidFill>
              <a:effectLst/>
              <a:latin typeface="+mn-lt"/>
              <a:ea typeface="+mn-ea"/>
              <a:cs typeface="+mn-cs"/>
            </a:endParaRPr>
          </a:p>
          <a:p>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14</a:t>
            </a:fld>
            <a:endParaRPr lang="fr-FR"/>
          </a:p>
        </p:txBody>
      </p:sp>
    </p:spTree>
    <p:extLst>
      <p:ext uri="{BB962C8B-B14F-4D97-AF65-F5344CB8AC3E}">
        <p14:creationId xmlns:p14="http://schemas.microsoft.com/office/powerpoint/2010/main" val="4217299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i="1" kern="1200" dirty="0" smtClean="0">
                <a:solidFill>
                  <a:schemeClr val="tx1"/>
                </a:solidFill>
                <a:effectLst/>
                <a:latin typeface="+mn-lt"/>
                <a:ea typeface="+mn-ea"/>
                <a:cs typeface="+mn-cs"/>
              </a:rPr>
              <a:t>1958 : </a:t>
            </a:r>
            <a:r>
              <a:rPr lang="fr-FR" sz="1200" kern="1200" dirty="0" smtClean="0">
                <a:solidFill>
                  <a:schemeClr val="tx1"/>
                </a:solidFill>
                <a:effectLst/>
                <a:latin typeface="+mn-lt"/>
                <a:ea typeface="+mn-ea"/>
                <a:cs typeface="+mn-cs"/>
              </a:rPr>
              <a:t>Développement du jeux électronique</a:t>
            </a:r>
            <a:r>
              <a:rPr lang="fr-FR" sz="1200" b="1" i="1" kern="1200" dirty="0" smtClean="0">
                <a:solidFill>
                  <a:schemeClr val="tx1"/>
                </a:solidFill>
                <a:effectLst/>
                <a:latin typeface="+mn-lt"/>
                <a:ea typeface="+mn-ea"/>
                <a:cs typeface="+mn-cs"/>
              </a:rPr>
              <a:t> « Tennis For </a:t>
            </a:r>
            <a:r>
              <a:rPr lang="fr-FR" sz="1200" b="1" i="1" kern="1200" dirty="0" err="1" smtClean="0">
                <a:solidFill>
                  <a:schemeClr val="tx1"/>
                </a:solidFill>
                <a:effectLst/>
                <a:latin typeface="+mn-lt"/>
                <a:ea typeface="+mn-ea"/>
                <a:cs typeface="+mn-cs"/>
              </a:rPr>
              <a:t>Two</a:t>
            </a:r>
            <a:r>
              <a:rPr lang="fr-FR" sz="1200" b="1" i="1"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fr-FR" sz="1200" b="1"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fr-FR" sz="1200" b="1" kern="1200" dirty="0" smtClean="0">
                <a:solidFill>
                  <a:schemeClr val="tx1"/>
                </a:solidFill>
                <a:effectLst/>
                <a:latin typeface="+mn-lt"/>
                <a:ea typeface="+mn-ea"/>
                <a:cs typeface="+mn-cs"/>
              </a:rPr>
              <a:t>CIRCUIT IMPRIME</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Il permet de réduire encore la taille et le coût des ordinateurs en intégrant sur un même circuit électronique plusieurs transistors sans utiliser de fil électrique</a:t>
            </a:r>
          </a:p>
          <a:p>
            <a:r>
              <a:rPr lang="fr-FR"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lang="fr-FR"/>
            </a:pPr>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15</a:t>
            </a:fld>
            <a:endParaRPr lang="fr-FR"/>
          </a:p>
        </p:txBody>
      </p:sp>
    </p:spTree>
    <p:extLst>
      <p:ext uri="{BB962C8B-B14F-4D97-AF65-F5344CB8AC3E}">
        <p14:creationId xmlns:p14="http://schemas.microsoft.com/office/powerpoint/2010/main" val="41275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fr-FR" dirty="0" smtClean="0"/>
              <a:t>LIRE INTRO</a:t>
            </a:r>
          </a:p>
        </p:txBody>
      </p:sp>
      <p:sp>
        <p:nvSpPr>
          <p:cNvPr id="4" name="Slide Number Placeholder 3"/>
          <p:cNvSpPr>
            <a:spLocks noGrp="1"/>
          </p:cNvSpPr>
          <p:nvPr>
            <p:ph type="sldNum" sz="quarter" idx="10"/>
          </p:nvPr>
        </p:nvSpPr>
        <p:spPr/>
        <p:txBody>
          <a:bodyPr/>
          <a:lstStyle/>
          <a:p>
            <a:fld id="{EC6EAC7D-5A89-47C2-8ABA-56C9C2DEF7A4}" type="slidenum">
              <a:rPr lang="fr-FR" smtClean="0"/>
              <a:pPr/>
              <a:t>16</a:t>
            </a:fld>
            <a:endParaRPr lang="fr-FR"/>
          </a:p>
        </p:txBody>
      </p:sp>
    </p:spTree>
    <p:extLst>
      <p:ext uri="{BB962C8B-B14F-4D97-AF65-F5344CB8AC3E}">
        <p14:creationId xmlns:p14="http://schemas.microsoft.com/office/powerpoint/2010/main" val="13266289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Commercialisation</a:t>
            </a:r>
            <a:r>
              <a:rPr lang="fr-FR" sz="1200" kern="1200" dirty="0" smtClean="0">
                <a:solidFill>
                  <a:schemeClr val="tx1"/>
                </a:solidFill>
                <a:effectLst/>
                <a:latin typeface="+mn-lt"/>
                <a:ea typeface="+mn-ea"/>
                <a:cs typeface="+mn-cs"/>
              </a:rPr>
              <a:t> des circuits imprimés inventés en 1958</a:t>
            </a:r>
          </a:p>
          <a:p>
            <a:r>
              <a:rPr lang="fr-FR" sz="1200" b="1"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fr-FR" sz="1200" b="1" kern="1200" dirty="0" smtClean="0">
                <a:solidFill>
                  <a:schemeClr val="tx1"/>
                </a:solidFill>
                <a:effectLst/>
                <a:latin typeface="+mn-lt"/>
                <a:ea typeface="+mn-ea"/>
                <a:cs typeface="+mn-cs"/>
              </a:rPr>
              <a:t>1962 : Philippe Dreyfus  </a:t>
            </a:r>
            <a:r>
              <a:rPr lang="fr-FR" sz="1200" kern="1200" dirty="0" smtClean="0">
                <a:solidFill>
                  <a:schemeClr val="tx1"/>
                </a:solidFill>
                <a:effectLst/>
                <a:latin typeface="+mn-lt"/>
                <a:ea typeface="+mn-ea"/>
                <a:cs typeface="+mn-cs"/>
              </a:rPr>
              <a:t>professeur d'informatique à l'université Harvard</a:t>
            </a:r>
          </a:p>
          <a:p>
            <a:r>
              <a:rPr lang="fr-FR" sz="1200" kern="1200" dirty="0" smtClean="0">
                <a:solidFill>
                  <a:schemeClr val="tx1"/>
                </a:solidFill>
                <a:effectLst/>
                <a:latin typeface="+mn-lt"/>
                <a:ea typeface="+mn-ea"/>
                <a:cs typeface="+mn-cs"/>
              </a:rPr>
              <a:t>En France, Philippe Dreyfus invente le mot informatique pour désigner la science du traitement de l'information et des ordinateurs.</a:t>
            </a:r>
          </a:p>
          <a:p>
            <a:r>
              <a:rPr lang="fr-FR" sz="1200" kern="1200" dirty="0" smtClean="0">
                <a:solidFill>
                  <a:schemeClr val="tx1"/>
                </a:solidFill>
                <a:effectLst/>
                <a:latin typeface="+mn-lt"/>
                <a:ea typeface="+mn-ea"/>
                <a:cs typeface="+mn-cs"/>
              </a:rPr>
              <a:t>Bien qu'étymologiquement le mot « </a:t>
            </a:r>
            <a:r>
              <a:rPr lang="fr-FR" sz="1200" kern="1200" dirty="0" err="1" smtClean="0">
                <a:solidFill>
                  <a:schemeClr val="tx1"/>
                </a:solidFill>
                <a:effectLst/>
                <a:latin typeface="+mn-lt"/>
                <a:ea typeface="+mn-ea"/>
                <a:cs typeface="+mn-cs"/>
              </a:rPr>
              <a:t>informatik</a:t>
            </a:r>
            <a:r>
              <a:rPr lang="fr-FR" sz="1200" kern="1200" dirty="0" smtClean="0">
                <a:solidFill>
                  <a:schemeClr val="tx1"/>
                </a:solidFill>
                <a:effectLst/>
                <a:latin typeface="+mn-lt"/>
                <a:ea typeface="+mn-ea"/>
                <a:cs typeface="+mn-cs"/>
              </a:rPr>
              <a:t> » fût créé par l'ingénieur allemand Karl </a:t>
            </a:r>
            <a:r>
              <a:rPr lang="fr-FR" sz="1200" kern="1200" dirty="0" err="1" smtClean="0">
                <a:solidFill>
                  <a:schemeClr val="tx1"/>
                </a:solidFill>
                <a:effectLst/>
                <a:latin typeface="+mn-lt"/>
                <a:ea typeface="+mn-ea"/>
                <a:cs typeface="+mn-cs"/>
              </a:rPr>
              <a:t>Steinbuch</a:t>
            </a:r>
            <a:r>
              <a:rPr lang="fr-FR" sz="1200" kern="1200" dirty="0" smtClean="0">
                <a:solidFill>
                  <a:schemeClr val="tx1"/>
                </a:solidFill>
                <a:effectLst/>
                <a:latin typeface="+mn-lt"/>
                <a:ea typeface="+mn-ea"/>
                <a:cs typeface="+mn-cs"/>
              </a:rPr>
              <a:t> en 1957, il est le premier à utiliser sa traduction française « informatique » dès 1962</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1963 : une interface Graphique</a:t>
            </a:r>
            <a:r>
              <a:rPr lang="fr-FR" sz="1200" kern="1200" dirty="0" smtClean="0">
                <a:solidFill>
                  <a:schemeClr val="tx1"/>
                </a:solidFill>
                <a:effectLst/>
                <a:latin typeface="+mn-lt"/>
                <a:ea typeface="+mn-ea"/>
                <a:cs typeface="+mn-cs"/>
              </a:rPr>
              <a:t> … ça vous fait penser à rien ? Un nouvel périphérique d’entrée : un stylo optique (ce n’est pas encore une souris)</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En 1956 le 3,5MB d’IBM </a:t>
            </a:r>
            <a:r>
              <a:rPr lang="fr-FR" sz="1200" kern="1200" dirty="0" smtClean="0">
                <a:solidFill>
                  <a:schemeClr val="tx1"/>
                </a:solidFill>
                <a:effectLst/>
                <a:latin typeface="+mn-lt"/>
                <a:ea typeface="+mn-ea"/>
                <a:cs typeface="+mn-cs"/>
              </a:rPr>
              <a:t>qui p</a:t>
            </a:r>
            <a:r>
              <a:rPr lang="fr-FR" sz="1200" i="1" kern="1200" dirty="0" smtClean="0">
                <a:solidFill>
                  <a:schemeClr val="tx1"/>
                </a:solidFill>
                <a:effectLst/>
                <a:latin typeface="+mn-lt"/>
                <a:ea typeface="+mn-ea"/>
                <a:cs typeface="+mn-cs"/>
              </a:rPr>
              <a:t>esait plus d'une tonne &gt;&gt; en  1963 : 2,6GB et la taille d’un lave-vaisselle</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1964 : la souris apparaît</a:t>
            </a:r>
            <a:r>
              <a:rPr lang="fr-FR" sz="1200" kern="1200" dirty="0" smtClean="0">
                <a:solidFill>
                  <a:schemeClr val="tx1"/>
                </a:solidFill>
                <a:effectLst/>
                <a:latin typeface="+mn-lt"/>
                <a:ea typeface="+mn-ea"/>
                <a:cs typeface="+mn-cs"/>
              </a:rPr>
              <a:t> ... Douglas C. </a:t>
            </a:r>
            <a:r>
              <a:rPr lang="fr-FR" sz="1200" kern="1200" dirty="0" err="1" smtClean="0">
                <a:solidFill>
                  <a:schemeClr val="tx1"/>
                </a:solidFill>
                <a:effectLst/>
                <a:latin typeface="+mn-lt"/>
                <a:ea typeface="+mn-ea"/>
                <a:cs typeface="+mn-cs"/>
              </a:rPr>
              <a:t>Engelbart</a:t>
            </a:r>
            <a:r>
              <a:rPr lang="fr-FR" sz="1200" kern="1200" dirty="0" smtClean="0">
                <a:solidFill>
                  <a:schemeClr val="tx1"/>
                </a:solidFill>
                <a:effectLst/>
                <a:latin typeface="+mn-lt"/>
                <a:ea typeface="+mn-ea"/>
                <a:cs typeface="+mn-cs"/>
              </a:rPr>
              <a:t> « Stanford </a:t>
            </a:r>
            <a:r>
              <a:rPr lang="fr-FR" sz="1200" kern="1200" dirty="0" err="1" smtClean="0">
                <a:solidFill>
                  <a:schemeClr val="tx1"/>
                </a:solidFill>
                <a:effectLst/>
                <a:latin typeface="+mn-lt"/>
                <a:ea typeface="+mn-ea"/>
                <a:cs typeface="+mn-cs"/>
              </a:rPr>
              <a:t>Research</a:t>
            </a:r>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 </a:t>
            </a:r>
          </a:p>
          <a:p>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17</a:t>
            </a:fld>
            <a:endParaRPr lang="fr-FR"/>
          </a:p>
        </p:txBody>
      </p:sp>
    </p:spTree>
    <p:extLst>
      <p:ext uri="{BB962C8B-B14F-4D97-AF65-F5344CB8AC3E}">
        <p14:creationId xmlns:p14="http://schemas.microsoft.com/office/powerpoint/2010/main" val="1346501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Moore énonce</a:t>
            </a:r>
            <a:r>
              <a:rPr lang="fr-FR" sz="1200" kern="1200" dirty="0" smtClean="0">
                <a:solidFill>
                  <a:schemeClr val="tx1"/>
                </a:solidFill>
                <a:effectLst/>
                <a:latin typeface="+mn-lt"/>
                <a:ea typeface="+mn-ea"/>
                <a:cs typeface="+mn-cs"/>
              </a:rPr>
              <a:t> : « la complexité des circuits intégrés doublera tous les ans » (encore vérifiée à ce jour)</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Le lecteur</a:t>
            </a:r>
            <a:r>
              <a:rPr lang="fr-FR" sz="1200" kern="1200" dirty="0" smtClean="0">
                <a:solidFill>
                  <a:schemeClr val="tx1"/>
                </a:solidFill>
                <a:effectLst/>
                <a:latin typeface="+mn-lt"/>
                <a:ea typeface="+mn-ea"/>
                <a:cs typeface="+mn-cs"/>
              </a:rPr>
              <a:t> et sa disquette …</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Création Société Intel en 1968</a:t>
            </a:r>
            <a:r>
              <a:rPr lang="fr-FR" sz="1200" kern="1200" dirty="0" smtClean="0">
                <a:solidFill>
                  <a:schemeClr val="tx1"/>
                </a:solidFill>
                <a:effectLst/>
                <a:latin typeface="+mn-lt"/>
                <a:ea typeface="+mn-ea"/>
                <a:cs typeface="+mn-cs"/>
              </a:rPr>
              <a:t> … la fabrication des processeurs va pouvoir « décoller » … ce sera dès 1971</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68 :</a:t>
            </a:r>
            <a:r>
              <a:rPr lang="fr-FR" sz="1200" kern="1200" dirty="0" smtClean="0">
                <a:solidFill>
                  <a:schemeClr val="tx1"/>
                </a:solidFill>
                <a:effectLst/>
                <a:latin typeface="+mn-lt"/>
                <a:ea typeface="+mn-ea"/>
                <a:cs typeface="+mn-cs"/>
              </a:rPr>
              <a:t> Douglas C. </a:t>
            </a:r>
            <a:r>
              <a:rPr lang="fr-FR" sz="1200" kern="1200" dirty="0" err="1" smtClean="0">
                <a:solidFill>
                  <a:schemeClr val="tx1"/>
                </a:solidFill>
                <a:effectLst/>
                <a:latin typeface="+mn-lt"/>
                <a:ea typeface="+mn-ea"/>
                <a:cs typeface="+mn-cs"/>
              </a:rPr>
              <a:t>Engelbart</a:t>
            </a:r>
            <a:r>
              <a:rPr lang="fr-FR" sz="1200" kern="1200" dirty="0" smtClean="0">
                <a:solidFill>
                  <a:schemeClr val="tx1"/>
                </a:solidFill>
                <a:effectLst/>
                <a:latin typeface="+mn-lt"/>
                <a:ea typeface="+mn-ea"/>
                <a:cs typeface="+mn-cs"/>
              </a:rPr>
              <a:t>  (L’inventeur de  la souris  en 1964) </a:t>
            </a:r>
            <a:r>
              <a:rPr lang="fr-FR" sz="1200" b="1" kern="1200" dirty="0" smtClean="0">
                <a:solidFill>
                  <a:schemeClr val="tx1"/>
                </a:solidFill>
                <a:effectLst/>
                <a:latin typeface="+mn-lt"/>
                <a:ea typeface="+mn-ea"/>
                <a:cs typeface="+mn-cs"/>
              </a:rPr>
              <a:t>crée un Environnement graphique avec des fenêtres à manipuler avec une souris</a:t>
            </a:r>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Douglas C. </a:t>
            </a:r>
            <a:r>
              <a:rPr lang="fr-FR" sz="1200" kern="1200" dirty="0" err="1" smtClean="0">
                <a:solidFill>
                  <a:schemeClr val="tx1"/>
                </a:solidFill>
                <a:effectLst/>
                <a:latin typeface="+mn-lt"/>
                <a:ea typeface="+mn-ea"/>
                <a:cs typeface="+mn-cs"/>
              </a:rPr>
              <a:t>Engelbart</a:t>
            </a:r>
            <a:r>
              <a:rPr lang="fr-FR" sz="1200" kern="1200" dirty="0" smtClean="0">
                <a:solidFill>
                  <a:schemeClr val="tx1"/>
                </a:solidFill>
                <a:effectLst/>
                <a:latin typeface="+mn-lt"/>
                <a:ea typeface="+mn-ea"/>
                <a:cs typeface="+mn-cs"/>
              </a:rPr>
              <a:t>  (est  DCD 2013 ) … </a:t>
            </a:r>
          </a:p>
          <a:p>
            <a:r>
              <a:rPr lang="fr-FR" sz="1200" kern="1200" dirty="0" smtClean="0">
                <a:solidFill>
                  <a:schemeClr val="tx1"/>
                </a:solidFill>
                <a:effectLst/>
                <a:latin typeface="+mn-lt"/>
                <a:ea typeface="+mn-ea"/>
                <a:cs typeface="+mn-cs"/>
              </a:rPr>
              <a:t>Implications : « père des démos avec animations  (avait-il son PCIE sous PowerPoint ?)»</a:t>
            </a:r>
          </a:p>
          <a:p>
            <a:r>
              <a:rPr lang="fr-FR" sz="1200" kern="1200" dirty="0" smtClean="0">
                <a:solidFill>
                  <a:schemeClr val="tx1"/>
                </a:solidFill>
                <a:effectLst/>
                <a:latin typeface="+mn-lt"/>
                <a:ea typeface="+mn-ea"/>
                <a:cs typeface="+mn-cs"/>
              </a:rPr>
              <a:t>L’interface graphique Appel et Ms</a:t>
            </a:r>
          </a:p>
          <a:p>
            <a:r>
              <a:rPr lang="fr-FR" sz="1200" kern="1200" dirty="0" smtClean="0">
                <a:solidFill>
                  <a:schemeClr val="tx1"/>
                </a:solidFill>
                <a:effectLst/>
                <a:latin typeface="+mn-lt"/>
                <a:ea typeface="+mn-ea"/>
                <a:cs typeface="+mn-cs"/>
              </a:rPr>
              <a:t>Les Lien Hypertexte</a:t>
            </a:r>
          </a:p>
          <a:p>
            <a:r>
              <a:rPr lang="fr-FR" sz="1200" kern="1200" dirty="0" smtClean="0">
                <a:solidFill>
                  <a:schemeClr val="tx1"/>
                </a:solidFill>
                <a:effectLst/>
                <a:latin typeface="+mn-lt"/>
                <a:ea typeface="+mn-ea"/>
                <a:cs typeface="+mn-cs"/>
              </a:rPr>
              <a:t>Les Travaux collaboratifs</a:t>
            </a:r>
            <a:r>
              <a:rPr lang="fr-FR" sz="1200" b="1"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fr-FR" sz="1200" b="1"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fr-FR" sz="1200" b="1" kern="1200" dirty="0" smtClean="0">
                <a:solidFill>
                  <a:schemeClr val="tx1"/>
                </a:solidFill>
                <a:effectLst/>
                <a:latin typeface="+mn-lt"/>
                <a:ea typeface="+mn-ea"/>
                <a:cs typeface="+mn-cs"/>
              </a:rPr>
              <a:t>1970</a:t>
            </a:r>
            <a:r>
              <a:rPr lang="fr-FR" sz="1200" kern="1200" dirty="0" smtClean="0">
                <a:solidFill>
                  <a:schemeClr val="tx1"/>
                </a:solidFill>
                <a:effectLst/>
                <a:latin typeface="+mn-lt"/>
                <a:ea typeface="+mn-ea"/>
                <a:cs typeface="+mn-cs"/>
              </a:rPr>
              <a:t> </a:t>
            </a:r>
            <a:r>
              <a:rPr lang="fr-FR" sz="1200" b="1" kern="1200" dirty="0" smtClean="0">
                <a:solidFill>
                  <a:schemeClr val="tx1"/>
                </a:solidFill>
                <a:effectLst/>
                <a:latin typeface="+mn-lt"/>
                <a:ea typeface="+mn-ea"/>
                <a:cs typeface="+mn-cs"/>
              </a:rPr>
              <a:t>La mémoire vive statique</a:t>
            </a:r>
            <a:r>
              <a:rPr lang="fr-FR" sz="1200" kern="1200" dirty="0" smtClean="0">
                <a:solidFill>
                  <a:schemeClr val="tx1"/>
                </a:solidFill>
                <a:effectLst/>
                <a:latin typeface="+mn-lt"/>
                <a:ea typeface="+mn-ea"/>
                <a:cs typeface="+mn-cs"/>
              </a:rPr>
              <a:t> (ou SRAM pour l'anglais </a:t>
            </a:r>
            <a:r>
              <a:rPr lang="fr-FR" sz="1200" kern="1200" dirty="0" err="1" smtClean="0">
                <a:solidFill>
                  <a:schemeClr val="tx1"/>
                </a:solidFill>
                <a:effectLst/>
                <a:latin typeface="+mn-lt"/>
                <a:ea typeface="+mn-ea"/>
                <a:cs typeface="+mn-cs"/>
              </a:rPr>
              <a:t>Static</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Random</a:t>
            </a:r>
            <a:r>
              <a:rPr lang="fr-FR" sz="1200" kern="1200" dirty="0" smtClean="0">
                <a:solidFill>
                  <a:schemeClr val="tx1"/>
                </a:solidFill>
                <a:effectLst/>
                <a:latin typeface="+mn-lt"/>
                <a:ea typeface="+mn-ea"/>
                <a:cs typeface="+mn-cs"/>
              </a:rPr>
              <a:t> Access Memory) est un type de mémoire vive utilisant des bascules pour mémoriser les données. Mais contrairement à la mémoire dynamique, il n'y a pas besoin de rafraîchir périodiquement son contenu.</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1970 La mémoire vive dynamique </a:t>
            </a:r>
            <a:r>
              <a:rPr lang="fr-FR" sz="1200" kern="1200" dirty="0" smtClean="0">
                <a:solidFill>
                  <a:schemeClr val="tx1"/>
                </a:solidFill>
                <a:effectLst/>
                <a:latin typeface="+mn-lt"/>
                <a:ea typeface="+mn-ea"/>
                <a:cs typeface="+mn-cs"/>
              </a:rPr>
              <a:t>(en anglais DRAM pour </a:t>
            </a:r>
            <a:r>
              <a:rPr lang="fr-FR" sz="1200" kern="1200" dirty="0" err="1" smtClean="0">
                <a:solidFill>
                  <a:schemeClr val="tx1"/>
                </a:solidFill>
                <a:effectLst/>
                <a:latin typeface="+mn-lt"/>
                <a:ea typeface="+mn-ea"/>
                <a:cs typeface="+mn-cs"/>
              </a:rPr>
              <a:t>Dynamic</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Random</a:t>
            </a:r>
            <a:r>
              <a:rPr lang="fr-FR" sz="1200" kern="1200" dirty="0" smtClean="0">
                <a:solidFill>
                  <a:schemeClr val="tx1"/>
                </a:solidFill>
                <a:effectLst/>
                <a:latin typeface="+mn-lt"/>
                <a:ea typeface="+mn-ea"/>
                <a:cs typeface="+mn-cs"/>
              </a:rPr>
              <a:t> Access Memory) est un type de mémoire vive ou l’information disparaît à moins que la charge des condensateurs ne soit rafraîchie avec une période de quelques millisecondes. D'où le terme de dynamique</a:t>
            </a:r>
          </a:p>
          <a:p>
            <a:r>
              <a:rPr lang="fr-FR" sz="1200" b="1"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18</a:t>
            </a:fld>
            <a:endParaRPr lang="fr-FR"/>
          </a:p>
        </p:txBody>
      </p:sp>
    </p:spTree>
    <p:extLst>
      <p:ext uri="{BB962C8B-B14F-4D97-AF65-F5344CB8AC3E}">
        <p14:creationId xmlns:p14="http://schemas.microsoft.com/office/powerpoint/2010/main" val="13465015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fr-FR" sz="1200" b="1" kern="1200" dirty="0" smtClean="0">
                <a:solidFill>
                  <a:schemeClr val="tx1"/>
                </a:solidFill>
                <a:effectLst/>
                <a:latin typeface="+mn-lt"/>
                <a:ea typeface="+mn-ea"/>
                <a:cs typeface="+mn-cs"/>
              </a:rPr>
              <a:t>1971</a:t>
            </a:r>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L’Intel 4004.</a:t>
            </a:r>
            <a:r>
              <a:rPr lang="fr-FR" sz="1200" kern="1200" dirty="0" smtClean="0">
                <a:solidFill>
                  <a:schemeClr val="tx1"/>
                </a:solidFill>
                <a:effectLst/>
                <a:latin typeface="+mn-lt"/>
                <a:ea typeface="+mn-ea"/>
                <a:cs typeface="+mn-cs"/>
              </a:rPr>
              <a:t> Il permet d'effectuer des opérations sur 4 bits simultanément. Processeur 4 bits tournant à 108 KHz CPU Permet d'adresser 640 octets de mémoire</a:t>
            </a:r>
          </a:p>
          <a:p>
            <a:r>
              <a:rPr lang="fr-FR" sz="1200" kern="1200" dirty="0" smtClean="0">
                <a:solidFill>
                  <a:schemeClr val="tx1"/>
                </a:solidFill>
                <a:effectLst/>
                <a:latin typeface="+mn-lt"/>
                <a:ea typeface="+mn-ea"/>
                <a:cs typeface="+mn-cs"/>
              </a:rPr>
              <a:t>Conçu par </a:t>
            </a:r>
            <a:r>
              <a:rPr lang="fr-FR" sz="1200" kern="1200" dirty="0" err="1" smtClean="0">
                <a:solidFill>
                  <a:schemeClr val="tx1"/>
                </a:solidFill>
                <a:effectLst/>
                <a:latin typeface="+mn-lt"/>
                <a:ea typeface="+mn-ea"/>
                <a:cs typeface="+mn-cs"/>
              </a:rPr>
              <a:t>Marcian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Hoff</a:t>
            </a:r>
            <a:r>
              <a:rPr lang="fr-FR" sz="1200" kern="1200" dirty="0" smtClean="0">
                <a:solidFill>
                  <a:schemeClr val="tx1"/>
                </a:solidFill>
                <a:effectLst/>
                <a:latin typeface="+mn-lt"/>
                <a:ea typeface="+mn-ea"/>
                <a:cs typeface="+mn-cs"/>
              </a:rPr>
              <a:t>. Sa puissance était égale à celle de l'ENIAC en 1945 !!!</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Le </a:t>
            </a:r>
            <a:r>
              <a:rPr lang="fr-FR" sz="1200" b="1" kern="1200" dirty="0" err="1" smtClean="0">
                <a:solidFill>
                  <a:schemeClr val="tx1"/>
                </a:solidFill>
                <a:effectLst/>
                <a:latin typeface="+mn-lt"/>
                <a:ea typeface="+mn-ea"/>
                <a:cs typeface="+mn-cs"/>
              </a:rPr>
              <a:t>Kenback</a:t>
            </a:r>
            <a:r>
              <a:rPr lang="fr-FR" sz="1200" b="1" kern="1200" dirty="0" smtClean="0">
                <a:solidFill>
                  <a:schemeClr val="tx1"/>
                </a:solidFill>
                <a:effectLst/>
                <a:latin typeface="+mn-lt"/>
                <a:ea typeface="+mn-ea"/>
                <a:cs typeface="+mn-cs"/>
              </a:rPr>
              <a:t> 1</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Kenback</a:t>
            </a:r>
            <a:r>
              <a:rPr lang="fr-FR" sz="1200" kern="1200" dirty="0" smtClean="0">
                <a:solidFill>
                  <a:schemeClr val="tx1"/>
                </a:solidFill>
                <a:effectLst/>
                <a:latin typeface="+mn-lt"/>
                <a:ea typeface="+mn-ea"/>
                <a:cs typeface="+mn-cs"/>
              </a:rPr>
              <a:t> Corporation), voit le jour en 1971. Il intégrait le processeur 4004  (participa à sa conception Philippe Dreyfus)</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1972  c'est le 8008</a:t>
            </a:r>
            <a:r>
              <a:rPr lang="fr-FR" sz="1200" kern="1200" dirty="0" smtClean="0">
                <a:solidFill>
                  <a:schemeClr val="tx1"/>
                </a:solidFill>
                <a:effectLst/>
                <a:latin typeface="+mn-lt"/>
                <a:ea typeface="+mn-ea"/>
                <a:cs typeface="+mn-cs"/>
              </a:rPr>
              <a:t> qui autorise le traitement de 8 bits simultanés.</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Bill Gates et Paul Allen fondent la compagnie </a:t>
            </a:r>
            <a:r>
              <a:rPr lang="fr-FR" sz="1200" b="1" kern="1200" dirty="0" err="1" smtClean="0">
                <a:solidFill>
                  <a:schemeClr val="tx1"/>
                </a:solidFill>
                <a:effectLst/>
                <a:latin typeface="+mn-lt"/>
                <a:ea typeface="+mn-ea"/>
                <a:cs typeface="+mn-cs"/>
              </a:rPr>
              <a:t>Traf</a:t>
            </a:r>
            <a:r>
              <a:rPr lang="fr-FR" sz="1200" b="1" kern="1200" dirty="0" smtClean="0">
                <a:solidFill>
                  <a:schemeClr val="tx1"/>
                </a:solidFill>
                <a:effectLst/>
                <a:latin typeface="+mn-lt"/>
                <a:ea typeface="+mn-ea"/>
                <a:cs typeface="+mn-cs"/>
              </a:rPr>
              <a:t>-O-Data</a:t>
            </a:r>
            <a:r>
              <a:rPr lang="fr-FR" sz="1200" kern="1200" dirty="0" smtClean="0">
                <a:solidFill>
                  <a:schemeClr val="tx1"/>
                </a:solidFill>
                <a:effectLst/>
                <a:latin typeface="+mn-lt"/>
                <a:ea typeface="+mn-ea"/>
                <a:cs typeface="+mn-cs"/>
              </a:rPr>
              <a:t> qui vend un système basé sur un Intel 8008 pour mesurer le trafic routier.</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En 73 : Le mot « </a:t>
            </a:r>
            <a:r>
              <a:rPr lang="fr-FR" sz="1200" b="1" kern="1200" dirty="0" err="1" smtClean="0">
                <a:solidFill>
                  <a:schemeClr val="tx1"/>
                </a:solidFill>
                <a:effectLst/>
                <a:latin typeface="+mn-lt"/>
                <a:ea typeface="+mn-ea"/>
                <a:cs typeface="+mn-cs"/>
              </a:rPr>
              <a:t>microcomputer</a:t>
            </a:r>
            <a:r>
              <a:rPr lang="fr-FR" sz="1200" b="1" kern="1200" dirty="0" smtClean="0">
                <a:solidFill>
                  <a:schemeClr val="tx1"/>
                </a:solidFill>
                <a:effectLst/>
                <a:latin typeface="+mn-lt"/>
                <a:ea typeface="+mn-ea"/>
                <a:cs typeface="+mn-cs"/>
              </a:rPr>
              <a:t> » (micro-ordinateur)</a:t>
            </a:r>
            <a:r>
              <a:rPr lang="fr-FR" sz="1200" kern="1200" dirty="0" smtClean="0">
                <a:solidFill>
                  <a:schemeClr val="tx1"/>
                </a:solidFill>
                <a:effectLst/>
                <a:latin typeface="+mn-lt"/>
                <a:ea typeface="+mn-ea"/>
                <a:cs typeface="+mn-cs"/>
              </a:rPr>
              <a:t> apparaît pour la première fois dans la presse Américaine dans un article au sujet du </a:t>
            </a:r>
            <a:r>
              <a:rPr lang="fr-FR" sz="1200" kern="1200" dirty="0" err="1" smtClean="0">
                <a:solidFill>
                  <a:schemeClr val="tx1"/>
                </a:solidFill>
                <a:effectLst/>
                <a:latin typeface="+mn-lt"/>
                <a:ea typeface="+mn-ea"/>
                <a:cs typeface="+mn-cs"/>
              </a:rPr>
              <a:t>Micral</a:t>
            </a:r>
            <a:r>
              <a:rPr lang="fr-FR" sz="1200" kern="1200" dirty="0" smtClean="0">
                <a:solidFill>
                  <a:schemeClr val="tx1"/>
                </a:solidFill>
                <a:effectLst/>
                <a:latin typeface="+mn-lt"/>
                <a:ea typeface="+mn-ea"/>
                <a:cs typeface="+mn-cs"/>
              </a:rPr>
              <a:t>.</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C'est le 8080 d'Intel qui garnit : le </a:t>
            </a:r>
            <a:r>
              <a:rPr lang="fr-FR" sz="1200" b="1" kern="1200" dirty="0" err="1" smtClean="0">
                <a:solidFill>
                  <a:schemeClr val="tx1"/>
                </a:solidFill>
                <a:effectLst/>
                <a:latin typeface="+mn-lt"/>
                <a:ea typeface="+mn-ea"/>
                <a:cs typeface="+mn-cs"/>
              </a:rPr>
              <a:t>Micral</a:t>
            </a:r>
            <a:r>
              <a:rPr lang="fr-FR" sz="1200" b="1" kern="1200" dirty="0" smtClean="0">
                <a:solidFill>
                  <a:schemeClr val="tx1"/>
                </a:solidFill>
                <a:effectLst/>
                <a:latin typeface="+mn-lt"/>
                <a:ea typeface="+mn-ea"/>
                <a:cs typeface="+mn-cs"/>
              </a:rPr>
              <a:t> et le </a:t>
            </a:r>
            <a:r>
              <a:rPr lang="fr-FR" sz="1200" b="1" kern="1200" dirty="0" err="1" smtClean="0">
                <a:solidFill>
                  <a:schemeClr val="tx1"/>
                </a:solidFill>
                <a:effectLst/>
                <a:latin typeface="+mn-lt"/>
                <a:ea typeface="+mn-ea"/>
                <a:cs typeface="+mn-cs"/>
              </a:rPr>
              <a:t>Altair</a:t>
            </a:r>
            <a:r>
              <a:rPr lang="fr-FR" sz="1200" b="1" kern="1200" dirty="0" smtClean="0">
                <a:solidFill>
                  <a:schemeClr val="tx1"/>
                </a:solidFill>
                <a:effectLst/>
                <a:latin typeface="+mn-lt"/>
                <a:ea typeface="+mn-ea"/>
                <a:cs typeface="+mn-cs"/>
              </a:rPr>
              <a:t> 8800</a:t>
            </a:r>
            <a:r>
              <a:rPr lang="fr-FR" sz="1200" kern="1200" dirty="0" smtClean="0">
                <a:solidFill>
                  <a:schemeClr val="tx1"/>
                </a:solidFill>
                <a:effectLst/>
                <a:latin typeface="+mn-lt"/>
                <a:ea typeface="+mn-ea"/>
                <a:cs typeface="+mn-cs"/>
              </a:rPr>
              <a:t> avec 256 octets de mémoire.  Au MITS, la compagnie d'Ed Roberts qu’ont rejoint Bill Gates et Paul Allen</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Mars 1973 : Le premier prototype de la station de travail Xerox Alto</a:t>
            </a:r>
            <a:r>
              <a:rPr lang="fr-FR" sz="1200" kern="1200" dirty="0" smtClean="0">
                <a:solidFill>
                  <a:schemeClr val="tx1"/>
                </a:solidFill>
                <a:effectLst/>
                <a:latin typeface="+mn-lt"/>
                <a:ea typeface="+mn-ea"/>
                <a:cs typeface="+mn-cs"/>
              </a:rPr>
              <a:t> démarre pour la première fois. Son écran graphique affiche une image représentant un personnage de "1 Rue Sésame", le mangeur de gâteaux :-)</a:t>
            </a:r>
          </a:p>
          <a:p>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Avril 1973 : Dick </a:t>
            </a:r>
            <a:r>
              <a:rPr lang="fr-FR" sz="1200" b="1" kern="1200" dirty="0" err="1" smtClean="0">
                <a:solidFill>
                  <a:schemeClr val="tx1"/>
                </a:solidFill>
                <a:effectLst/>
                <a:latin typeface="+mn-lt"/>
                <a:ea typeface="+mn-ea"/>
                <a:cs typeface="+mn-cs"/>
              </a:rPr>
              <a:t>Shoup</a:t>
            </a:r>
            <a:r>
              <a:rPr lang="fr-FR" sz="1200" b="1" kern="1200" dirty="0" smtClean="0">
                <a:solidFill>
                  <a:schemeClr val="tx1"/>
                </a:solidFill>
                <a:effectLst/>
                <a:latin typeface="+mn-lt"/>
                <a:ea typeface="+mn-ea"/>
                <a:cs typeface="+mn-cs"/>
              </a:rPr>
              <a:t> du Xerox PARC met au point une machine dotée de la première carte graphique couleur capable d'afficher une image</a:t>
            </a:r>
            <a:r>
              <a:rPr lang="fr-FR" sz="1200" kern="1200" dirty="0" smtClean="0">
                <a:solidFill>
                  <a:schemeClr val="tx1"/>
                </a:solidFill>
                <a:effectLst/>
                <a:latin typeface="+mn-lt"/>
                <a:ea typeface="+mn-ea"/>
                <a:cs typeface="+mn-cs"/>
              </a:rPr>
              <a:t> de 640x486 en 256 couleurs et aussi de numériser un signal vidéo. Il réalise le programme </a:t>
            </a:r>
            <a:r>
              <a:rPr lang="fr-FR" sz="1200" kern="1200" dirty="0" err="1" smtClean="0">
                <a:solidFill>
                  <a:schemeClr val="tx1"/>
                </a:solidFill>
                <a:effectLst/>
                <a:latin typeface="+mn-lt"/>
                <a:ea typeface="+mn-ea"/>
                <a:cs typeface="+mn-cs"/>
              </a:rPr>
              <a:t>Superpaint</a:t>
            </a:r>
            <a:r>
              <a:rPr lang="fr-FR" sz="1200" kern="1200" dirty="0" smtClean="0">
                <a:solidFill>
                  <a:schemeClr val="tx1"/>
                </a:solidFill>
                <a:effectLst/>
                <a:latin typeface="+mn-lt"/>
                <a:ea typeface="+mn-ea"/>
                <a:cs typeface="+mn-cs"/>
              </a:rPr>
              <a:t> qui est à la fois un logiciel de dessin en couleurs et aussi le premier logiciel d'effets vidéo numériques.</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r>
              <a:rPr lang="fr-FR" sz="1200" b="1" kern="1200" dirty="0" smtClean="0">
                <a:solidFill>
                  <a:schemeClr val="tx1"/>
                </a:solidFill>
                <a:effectLst/>
                <a:latin typeface="+mn-lt"/>
                <a:ea typeface="+mn-ea"/>
                <a:cs typeface="+mn-cs"/>
              </a:rPr>
              <a:t>L'ordinateur Alto est construit en 1974, au centre de recherche Xerox. Il utilise le langage objet </a:t>
            </a:r>
            <a:r>
              <a:rPr lang="fr-FR" sz="1200" b="1" kern="1200" dirty="0" err="1" smtClean="0">
                <a:solidFill>
                  <a:schemeClr val="tx1"/>
                </a:solidFill>
                <a:effectLst/>
                <a:latin typeface="+mn-lt"/>
                <a:ea typeface="+mn-ea"/>
                <a:cs typeface="+mn-cs"/>
              </a:rPr>
              <a:t>Smalltalk</a:t>
            </a:r>
            <a:r>
              <a:rPr lang="fr-FR" sz="1200" kern="1200" dirty="0" smtClean="0">
                <a:solidFill>
                  <a:schemeClr val="tx1"/>
                </a:solidFill>
                <a:effectLst/>
                <a:latin typeface="+mn-lt"/>
                <a:ea typeface="+mn-ea"/>
                <a:cs typeface="+mn-cs"/>
              </a:rPr>
              <a:t>, une souris comme outil de pointage et peut être raccordé avec d'autres ordinateurs Alto </a:t>
            </a:r>
          </a:p>
          <a:p>
            <a:r>
              <a:rPr lang="fr-FR" sz="1200" kern="1200" dirty="0" smtClean="0">
                <a:solidFill>
                  <a:schemeClr val="tx1"/>
                </a:solidFill>
                <a:effectLst/>
                <a:latin typeface="+mn-lt"/>
                <a:ea typeface="+mn-ea"/>
                <a:cs typeface="+mn-cs"/>
              </a:rPr>
              <a:t> </a:t>
            </a:r>
          </a:p>
          <a:p>
            <a:pPr>
              <a:lnSpc>
                <a:spcPct val="80000"/>
              </a:lnSpc>
            </a:pPr>
            <a:endParaRPr lang="fr-FR" dirty="0" smtClean="0"/>
          </a:p>
        </p:txBody>
      </p:sp>
      <p:sp>
        <p:nvSpPr>
          <p:cNvPr id="4" name="Slide Number Placeholder 3"/>
          <p:cNvSpPr>
            <a:spLocks noGrp="1"/>
          </p:cNvSpPr>
          <p:nvPr>
            <p:ph type="sldNum" sz="quarter" idx="10"/>
          </p:nvPr>
        </p:nvSpPr>
        <p:spPr/>
        <p:txBody>
          <a:bodyPr/>
          <a:lstStyle/>
          <a:p>
            <a:fld id="{EC6EAC7D-5A89-47C2-8ABA-56C9C2DEF7A4}" type="slidenum">
              <a:rPr lang="fr-FR" smtClean="0"/>
              <a:pPr/>
              <a:t>19</a:t>
            </a:fld>
            <a:endParaRPr lang="fr-FR"/>
          </a:p>
        </p:txBody>
      </p:sp>
    </p:spTree>
    <p:extLst>
      <p:ext uri="{BB962C8B-B14F-4D97-AF65-F5344CB8AC3E}">
        <p14:creationId xmlns:p14="http://schemas.microsoft.com/office/powerpoint/2010/main" val="12089564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Février 1975</a:t>
            </a:r>
            <a:r>
              <a:rPr lang="fr-FR" sz="1200" kern="1200" dirty="0" smtClean="0">
                <a:solidFill>
                  <a:schemeClr val="tx1"/>
                </a:solidFill>
                <a:effectLst/>
                <a:latin typeface="+mn-lt"/>
                <a:ea typeface="+mn-ea"/>
                <a:cs typeface="+mn-cs"/>
              </a:rPr>
              <a:t> : </a:t>
            </a:r>
            <a:r>
              <a:rPr lang="fr-FR" sz="1200" b="1" kern="1200" dirty="0" smtClean="0">
                <a:solidFill>
                  <a:schemeClr val="tx1"/>
                </a:solidFill>
                <a:effectLst/>
                <a:latin typeface="+mn-lt"/>
                <a:ea typeface="+mn-ea"/>
                <a:cs typeface="+mn-cs"/>
              </a:rPr>
              <a:t>Paul Allen présente son tout nouveau BASIC</a:t>
            </a:r>
            <a:r>
              <a:rPr lang="fr-FR" sz="1200" kern="1200" dirty="0" smtClean="0">
                <a:solidFill>
                  <a:schemeClr val="tx1"/>
                </a:solidFill>
                <a:effectLst/>
                <a:latin typeface="+mn-lt"/>
                <a:ea typeface="+mn-ea"/>
                <a:cs typeface="+mn-cs"/>
              </a:rPr>
              <a:t> écrit pour l'</a:t>
            </a:r>
            <a:r>
              <a:rPr lang="fr-FR" sz="1200" kern="1200" dirty="0" err="1" smtClean="0">
                <a:solidFill>
                  <a:schemeClr val="tx1"/>
                </a:solidFill>
                <a:effectLst/>
                <a:latin typeface="+mn-lt"/>
                <a:ea typeface="+mn-ea"/>
                <a:cs typeface="+mn-cs"/>
              </a:rPr>
              <a:t>Altair</a:t>
            </a:r>
            <a:r>
              <a:rPr lang="fr-FR" sz="1200" kern="1200" dirty="0" smtClean="0">
                <a:solidFill>
                  <a:schemeClr val="tx1"/>
                </a:solidFill>
                <a:effectLst/>
                <a:latin typeface="+mn-lt"/>
                <a:ea typeface="+mn-ea"/>
                <a:cs typeface="+mn-cs"/>
              </a:rPr>
              <a:t> à Ed Roberts, son concepteur.</a:t>
            </a:r>
          </a:p>
          <a:p>
            <a:r>
              <a:rPr lang="fr-FR" sz="1200" kern="1200" dirty="0" smtClean="0">
                <a:solidFill>
                  <a:schemeClr val="tx1"/>
                </a:solidFill>
                <a:effectLst/>
                <a:latin typeface="+mn-lt"/>
                <a:ea typeface="+mn-ea"/>
                <a:cs typeface="+mn-cs"/>
              </a:rPr>
              <a:t>Bill Gates et Paul Allen vendent une licence de BASIC à MITS, la compagnie d'Ed Roberts. Le BASIC devient le premier langage évolué disponible sur micro.</a:t>
            </a:r>
            <a:r>
              <a:rPr lang="fr-FR" sz="1200" b="1"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Sur la photo datée de 1977, on peut voir Paul Allen à gauche et Bill Gates à droite</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1975 : Le premier traitement de texte WYSIWYG</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What</a:t>
            </a:r>
            <a:r>
              <a:rPr lang="fr-FR" sz="1200" kern="1200" dirty="0" smtClean="0">
                <a:solidFill>
                  <a:schemeClr val="tx1"/>
                </a:solidFill>
                <a:effectLst/>
                <a:latin typeface="+mn-lt"/>
                <a:ea typeface="+mn-ea"/>
                <a:cs typeface="+mn-cs"/>
              </a:rPr>
              <a:t> You </a:t>
            </a:r>
            <a:r>
              <a:rPr lang="fr-FR" sz="1200" kern="1200" dirty="0" err="1" smtClean="0">
                <a:solidFill>
                  <a:schemeClr val="tx1"/>
                </a:solidFill>
                <a:effectLst/>
                <a:latin typeface="+mn-lt"/>
                <a:ea typeface="+mn-ea"/>
                <a:cs typeface="+mn-cs"/>
              </a:rPr>
              <a:t>See</a:t>
            </a:r>
            <a:r>
              <a:rPr lang="fr-FR" sz="1200" kern="1200" dirty="0" smtClean="0">
                <a:solidFill>
                  <a:schemeClr val="tx1"/>
                </a:solidFill>
                <a:effectLst/>
                <a:latin typeface="+mn-lt"/>
                <a:ea typeface="+mn-ea"/>
                <a:cs typeface="+mn-cs"/>
              </a:rPr>
              <a:t> Is </a:t>
            </a:r>
            <a:r>
              <a:rPr lang="fr-FR" sz="1200" kern="1200" dirty="0" err="1" smtClean="0">
                <a:solidFill>
                  <a:schemeClr val="tx1"/>
                </a:solidFill>
                <a:effectLst/>
                <a:latin typeface="+mn-lt"/>
                <a:ea typeface="+mn-ea"/>
                <a:cs typeface="+mn-cs"/>
              </a:rPr>
              <a:t>What</a:t>
            </a:r>
            <a:r>
              <a:rPr lang="fr-FR" sz="1200" kern="1200" dirty="0" smtClean="0">
                <a:solidFill>
                  <a:schemeClr val="tx1"/>
                </a:solidFill>
                <a:effectLst/>
                <a:latin typeface="+mn-lt"/>
                <a:ea typeface="+mn-ea"/>
                <a:cs typeface="+mn-cs"/>
              </a:rPr>
              <a:t> You </a:t>
            </a:r>
            <a:r>
              <a:rPr lang="fr-FR" sz="1200" kern="1200" dirty="0" err="1" smtClean="0">
                <a:solidFill>
                  <a:schemeClr val="tx1"/>
                </a:solidFill>
                <a:effectLst/>
                <a:latin typeface="+mn-lt"/>
                <a:ea typeface="+mn-ea"/>
                <a:cs typeface="+mn-cs"/>
              </a:rPr>
              <a:t>Get</a:t>
            </a:r>
            <a:r>
              <a:rPr lang="fr-FR" sz="1200" kern="1200" dirty="0" smtClean="0">
                <a:solidFill>
                  <a:schemeClr val="tx1"/>
                </a:solidFill>
                <a:effectLst/>
                <a:latin typeface="+mn-lt"/>
                <a:ea typeface="+mn-ea"/>
                <a:cs typeface="+mn-cs"/>
              </a:rPr>
              <a:t>) : </a:t>
            </a:r>
            <a:r>
              <a:rPr lang="fr-FR" sz="1200" b="1" kern="1200" dirty="0" smtClean="0">
                <a:solidFill>
                  <a:schemeClr val="tx1"/>
                </a:solidFill>
                <a:effectLst/>
                <a:latin typeface="+mn-lt"/>
                <a:ea typeface="+mn-ea"/>
                <a:cs typeface="+mn-cs"/>
              </a:rPr>
              <a:t>Bravo</a:t>
            </a:r>
            <a:r>
              <a:rPr lang="fr-FR" sz="1200" kern="1200" dirty="0" smtClean="0">
                <a:solidFill>
                  <a:schemeClr val="tx1"/>
                </a:solidFill>
                <a:effectLst/>
                <a:latin typeface="+mn-lt"/>
                <a:ea typeface="+mn-ea"/>
                <a:cs typeface="+mn-cs"/>
              </a:rPr>
              <a:t> est développé au PARC sur Xerox Alto par Charles </a:t>
            </a:r>
            <a:r>
              <a:rPr lang="fr-FR" sz="1200" kern="1200" dirty="0" err="1" smtClean="0">
                <a:solidFill>
                  <a:schemeClr val="tx1"/>
                </a:solidFill>
                <a:effectLst/>
                <a:latin typeface="+mn-lt"/>
                <a:ea typeface="+mn-ea"/>
                <a:cs typeface="+mn-cs"/>
              </a:rPr>
              <a:t>Simonyi</a:t>
            </a:r>
            <a:r>
              <a:rPr lang="fr-FR" sz="1200" kern="1200" dirty="0" smtClean="0">
                <a:solidFill>
                  <a:schemeClr val="tx1"/>
                </a:solidFill>
                <a:effectLst/>
                <a:latin typeface="+mn-lt"/>
                <a:ea typeface="+mn-ea"/>
                <a:cs typeface="+mn-cs"/>
              </a:rPr>
              <a:t>.</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1975, la société Microsoft est créée par Bill Gates et Paul Allen. </a:t>
            </a:r>
            <a:r>
              <a:rPr lang="fr-FR" sz="1200" kern="1200" dirty="0" smtClean="0">
                <a:solidFill>
                  <a:schemeClr val="tx1"/>
                </a:solidFill>
                <a:effectLst/>
                <a:latin typeface="+mn-lt"/>
                <a:ea typeface="+mn-ea"/>
                <a:cs typeface="+mn-cs"/>
              </a:rPr>
              <a:t>La Compagnie </a:t>
            </a:r>
            <a:r>
              <a:rPr lang="fr-FR" sz="1200" kern="1200" dirty="0" err="1" smtClean="0">
                <a:solidFill>
                  <a:schemeClr val="tx1"/>
                </a:solidFill>
                <a:effectLst/>
                <a:latin typeface="+mn-lt"/>
                <a:ea typeface="+mn-ea"/>
                <a:cs typeface="+mn-cs"/>
              </a:rPr>
              <a:t>Traf</a:t>
            </a:r>
            <a:r>
              <a:rPr lang="fr-FR" sz="1200" kern="1200" dirty="0" smtClean="0">
                <a:solidFill>
                  <a:schemeClr val="tx1"/>
                </a:solidFill>
                <a:effectLst/>
                <a:latin typeface="+mn-lt"/>
                <a:ea typeface="+mn-ea"/>
                <a:cs typeface="+mn-cs"/>
              </a:rPr>
              <a:t>-O-Data devient </a:t>
            </a:r>
            <a:r>
              <a:rPr lang="fr-FR" sz="1200" kern="1200" dirty="0" err="1" smtClean="0">
                <a:solidFill>
                  <a:schemeClr val="tx1"/>
                </a:solidFill>
                <a:effectLst/>
                <a:latin typeface="+mn-lt"/>
                <a:ea typeface="+mn-ea"/>
                <a:cs typeface="+mn-cs"/>
              </a:rPr>
              <a:t>Micro-Soft</a:t>
            </a:r>
            <a:r>
              <a:rPr lang="fr-FR" sz="1200" kern="1200" dirty="0" smtClean="0">
                <a:solidFill>
                  <a:schemeClr val="tx1"/>
                </a:solidFill>
                <a:effectLst/>
                <a:latin typeface="+mn-lt"/>
                <a:ea typeface="+mn-ea"/>
                <a:cs typeface="+mn-cs"/>
              </a:rPr>
              <a:t> (le tiret disparaîtra plus tard). </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1976 :</a:t>
            </a:r>
            <a:r>
              <a:rPr lang="fr-FR" sz="1200" kern="1200" dirty="0" smtClean="0">
                <a:solidFill>
                  <a:schemeClr val="tx1"/>
                </a:solidFill>
                <a:effectLst/>
                <a:latin typeface="+mn-lt"/>
                <a:ea typeface="+mn-ea"/>
                <a:cs typeface="+mn-cs"/>
              </a:rPr>
              <a:t> pour faire plaisir à Laurent je vais parler un peu « Mac » : </a:t>
            </a:r>
            <a:r>
              <a:rPr lang="fr-FR" sz="1200" b="1" kern="1200" dirty="0" smtClean="0">
                <a:solidFill>
                  <a:schemeClr val="tx1"/>
                </a:solidFill>
                <a:effectLst/>
                <a:latin typeface="+mn-lt"/>
                <a:ea typeface="+mn-ea"/>
                <a:cs typeface="+mn-cs"/>
              </a:rPr>
              <a:t>Steve </a:t>
            </a:r>
            <a:r>
              <a:rPr lang="fr-FR" sz="1200" b="1" kern="1200" dirty="0" err="1" smtClean="0">
                <a:solidFill>
                  <a:schemeClr val="tx1"/>
                </a:solidFill>
                <a:effectLst/>
                <a:latin typeface="+mn-lt"/>
                <a:ea typeface="+mn-ea"/>
                <a:cs typeface="+mn-cs"/>
              </a:rPr>
              <a:t>Wozniak</a:t>
            </a:r>
            <a:r>
              <a:rPr lang="fr-FR" sz="1200" b="1" kern="1200" dirty="0" smtClean="0">
                <a:solidFill>
                  <a:schemeClr val="tx1"/>
                </a:solidFill>
                <a:effectLst/>
                <a:latin typeface="+mn-lt"/>
                <a:ea typeface="+mn-ea"/>
                <a:cs typeface="+mn-cs"/>
              </a:rPr>
              <a:t> et Steve Jobs créé le Apple I</a:t>
            </a:r>
            <a:r>
              <a:rPr lang="fr-FR" sz="1200" kern="1200" dirty="0" smtClean="0">
                <a:solidFill>
                  <a:schemeClr val="tx1"/>
                </a:solidFill>
                <a:effectLst/>
                <a:latin typeface="+mn-lt"/>
                <a:ea typeface="+mn-ea"/>
                <a:cs typeface="+mn-cs"/>
              </a:rPr>
              <a:t> dans un garage : processeur à 1 Mhz, 4 Ko de RAM et 1 Ko de mémoire vidéo...</a:t>
            </a:r>
          </a:p>
          <a:p>
            <a:r>
              <a:rPr lang="fr-FR" sz="1200" kern="1200" dirty="0" smtClean="0">
                <a:solidFill>
                  <a:schemeClr val="tx1"/>
                </a:solidFill>
                <a:effectLst/>
                <a:latin typeface="+mn-lt"/>
                <a:ea typeface="+mn-ea"/>
                <a:cs typeface="+mn-cs"/>
              </a:rPr>
              <a:t>Steve Jobs voyant un pommier dans le jardin décida d'appeler l'ordinateur pomme (en anglais Apple) s'il ne trouvait pas de nom pour celui-ci dans les 5 minutes suivantes...</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1977 : première RAM dynamique de  64 ko, IBM</a:t>
            </a:r>
            <a:r>
              <a:rPr lang="fr-FR" sz="1200" kern="1200" dirty="0" smtClean="0">
                <a:solidFill>
                  <a:schemeClr val="tx1"/>
                </a:solidFill>
                <a:effectLst/>
                <a:latin typeface="+mn-lt"/>
                <a:ea typeface="+mn-ea"/>
                <a:cs typeface="+mn-cs"/>
              </a:rPr>
              <a:t>  en 1970 : 1 Kbits pour la 1103 d’Intel </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L’Apple II, </a:t>
            </a:r>
            <a:r>
              <a:rPr lang="fr-FR" sz="1200" kern="1200" dirty="0" smtClean="0">
                <a:solidFill>
                  <a:schemeClr val="tx1"/>
                </a:solidFill>
                <a:effectLst/>
                <a:latin typeface="+mn-lt"/>
                <a:ea typeface="+mn-ea"/>
                <a:cs typeface="+mn-cs"/>
              </a:rPr>
              <a:t>sorti en 1977 fût le premier succès de la société grâce à son interface graphique. (Rappelez-vous de celle de  Douglas C. </a:t>
            </a:r>
            <a:r>
              <a:rPr lang="fr-FR" sz="1200" kern="1200" dirty="0" err="1" smtClean="0">
                <a:solidFill>
                  <a:schemeClr val="tx1"/>
                </a:solidFill>
                <a:effectLst/>
                <a:latin typeface="+mn-lt"/>
                <a:ea typeface="+mn-ea"/>
                <a:cs typeface="+mn-cs"/>
              </a:rPr>
              <a:t>Engelbart</a:t>
            </a:r>
            <a:r>
              <a:rPr lang="fr-FR" sz="1200" kern="1200" dirty="0" smtClean="0">
                <a:solidFill>
                  <a:schemeClr val="tx1"/>
                </a:solidFill>
                <a:effectLst/>
                <a:latin typeface="+mn-lt"/>
                <a:ea typeface="+mn-ea"/>
                <a:cs typeface="+mn-cs"/>
              </a:rPr>
              <a:t> en 1968 …)</a:t>
            </a:r>
          </a:p>
          <a:p>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20</a:t>
            </a:fld>
            <a:endParaRPr lang="fr-FR"/>
          </a:p>
        </p:txBody>
      </p:sp>
    </p:spTree>
    <p:extLst>
      <p:ext uri="{BB962C8B-B14F-4D97-AF65-F5344CB8AC3E}">
        <p14:creationId xmlns:p14="http://schemas.microsoft.com/office/powerpoint/2010/main" val="3275590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Mai 1978 : Intel lance la production de son processeur 16 bits 8086</a:t>
            </a:r>
            <a:r>
              <a:rPr lang="fr-FR" sz="1200" kern="1200" dirty="0" smtClean="0">
                <a:solidFill>
                  <a:schemeClr val="tx1"/>
                </a:solidFill>
                <a:effectLst/>
                <a:latin typeface="+mn-lt"/>
                <a:ea typeface="+mn-ea"/>
                <a:cs typeface="+mn-cs"/>
              </a:rPr>
              <a:t> tournant à 4.77 MHz. Il est composé de 29000 transistors en technologie 3 microns et peut accéder à 1 Mo de Ram.</a:t>
            </a:r>
          </a:p>
          <a:p>
            <a:r>
              <a:rPr lang="fr-FR" sz="1200" kern="1200" dirty="0" smtClean="0">
                <a:solidFill>
                  <a:schemeClr val="tx1"/>
                </a:solidFill>
                <a:effectLst/>
                <a:latin typeface="+mn-lt"/>
                <a:ea typeface="+mn-ea"/>
                <a:cs typeface="+mn-cs"/>
              </a:rPr>
              <a:t>L’Intel 4004 en 1971 ne pouvait adresser que 640 octets de mémoire</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1978 : John Barnaby et John Rubinstein écrivent le premier logiciel de traitement de texte commercial</a:t>
            </a:r>
            <a:r>
              <a:rPr lang="fr-FR" sz="1200" kern="1200" dirty="0" smtClean="0">
                <a:solidFill>
                  <a:schemeClr val="tx1"/>
                </a:solidFill>
                <a:effectLst/>
                <a:latin typeface="+mn-lt"/>
                <a:ea typeface="+mn-ea"/>
                <a:cs typeface="+mn-cs"/>
              </a:rPr>
              <a:t> pour micro-ordinateur : </a:t>
            </a:r>
            <a:r>
              <a:rPr lang="fr-FR" sz="1200" kern="1200" dirty="0" err="1" smtClean="0">
                <a:solidFill>
                  <a:schemeClr val="tx1"/>
                </a:solidFill>
                <a:effectLst/>
                <a:latin typeface="+mn-lt"/>
                <a:ea typeface="+mn-ea"/>
                <a:cs typeface="+mn-cs"/>
              </a:rPr>
              <a:t>WordStar</a:t>
            </a:r>
            <a:r>
              <a:rPr lang="fr-FR" sz="1200" kern="1200" dirty="0" smtClean="0">
                <a:solidFill>
                  <a:schemeClr val="tx1"/>
                </a:solidFill>
                <a:effectLst/>
                <a:latin typeface="+mn-lt"/>
                <a:ea typeface="+mn-ea"/>
                <a:cs typeface="+mn-cs"/>
              </a:rPr>
              <a:t>.</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Aparté : 1979, Motorola présente le 68000 - processeur 32 bits</a:t>
            </a:r>
            <a:r>
              <a:rPr lang="fr-FR" sz="1200" kern="1200" dirty="0" smtClean="0">
                <a:solidFill>
                  <a:schemeClr val="tx1"/>
                </a:solidFill>
                <a:effectLst/>
                <a:latin typeface="+mn-lt"/>
                <a:ea typeface="+mn-ea"/>
                <a:cs typeface="+mn-cs"/>
              </a:rPr>
              <a:t>. Motorola nomma son processeur 68000 car il contenait 68000 composants, aparté car il équipera le Macintosh en 1984 ainsi que les Atari et Amiga</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Fondation de Seagate </a:t>
            </a:r>
            <a:r>
              <a:rPr lang="fr-FR" sz="1200" b="1" kern="1200" dirty="0" err="1" smtClean="0">
                <a:solidFill>
                  <a:schemeClr val="tx1"/>
                </a:solidFill>
                <a:effectLst/>
                <a:latin typeface="+mn-lt"/>
                <a:ea typeface="+mn-ea"/>
                <a:cs typeface="+mn-cs"/>
              </a:rPr>
              <a:t>Technology</a:t>
            </a:r>
            <a:r>
              <a:rPr lang="fr-FR" sz="1200" b="1" kern="1200" dirty="0" smtClean="0">
                <a:solidFill>
                  <a:schemeClr val="tx1"/>
                </a:solidFill>
                <a:effectLst/>
                <a:latin typeface="+mn-lt"/>
                <a:ea typeface="+mn-ea"/>
                <a:cs typeface="+mn-cs"/>
              </a:rPr>
              <a:t> (les disques durs) en 1979</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Mai 1979 : Software Arts présente le premier logiciel tableur : Visicalc</a:t>
            </a:r>
            <a:r>
              <a:rPr lang="fr-FR" sz="1200" kern="1200" dirty="0" smtClean="0">
                <a:solidFill>
                  <a:schemeClr val="tx1"/>
                </a:solidFill>
                <a:effectLst/>
                <a:latin typeface="+mn-lt"/>
                <a:ea typeface="+mn-ea"/>
                <a:cs typeface="+mn-cs"/>
              </a:rPr>
              <a:t> développé par </a:t>
            </a:r>
            <a:r>
              <a:rPr lang="fr-FR" sz="1200" kern="1200" dirty="0" err="1" smtClean="0">
                <a:solidFill>
                  <a:schemeClr val="tx1"/>
                </a:solidFill>
                <a:effectLst/>
                <a:latin typeface="+mn-lt"/>
                <a:ea typeface="+mn-ea"/>
                <a:cs typeface="+mn-cs"/>
              </a:rPr>
              <a:t>Bricklin</a:t>
            </a:r>
            <a:r>
              <a:rPr lang="fr-FR" sz="1200" kern="1200" dirty="0" smtClean="0">
                <a:solidFill>
                  <a:schemeClr val="tx1"/>
                </a:solidFill>
                <a:effectLst/>
                <a:latin typeface="+mn-lt"/>
                <a:ea typeface="+mn-ea"/>
                <a:cs typeface="+mn-cs"/>
              </a:rPr>
              <a:t> et </a:t>
            </a:r>
            <a:r>
              <a:rPr lang="fr-FR" sz="1200" kern="1200" dirty="0" err="1" smtClean="0">
                <a:solidFill>
                  <a:schemeClr val="tx1"/>
                </a:solidFill>
                <a:effectLst/>
                <a:latin typeface="+mn-lt"/>
                <a:ea typeface="+mn-ea"/>
                <a:cs typeface="+mn-cs"/>
              </a:rPr>
              <a:t>Frankston</a:t>
            </a:r>
            <a:r>
              <a:rPr lang="fr-FR" sz="1200" kern="1200" dirty="0" smtClean="0">
                <a:solidFill>
                  <a:schemeClr val="tx1"/>
                </a:solidFill>
                <a:effectLst/>
                <a:latin typeface="+mn-lt"/>
                <a:ea typeface="+mn-ea"/>
                <a:cs typeface="+mn-cs"/>
              </a:rPr>
              <a:t> (adapté pour PC en 1981) </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1980</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La société Française Lambda Systèmes commercialise </a:t>
            </a:r>
            <a:r>
              <a:rPr lang="fr-FR" sz="1200" b="1" kern="1200" dirty="0" smtClean="0">
                <a:solidFill>
                  <a:schemeClr val="tx1"/>
                </a:solidFill>
                <a:effectLst/>
                <a:latin typeface="+mn-lt"/>
                <a:ea typeface="+mn-ea"/>
                <a:cs typeface="+mn-cs"/>
              </a:rPr>
              <a:t>le Victor Lambda</a:t>
            </a:r>
            <a:r>
              <a:rPr lang="fr-FR" sz="1200" kern="1200" dirty="0" smtClean="0">
                <a:solidFill>
                  <a:schemeClr val="tx1"/>
                </a:solidFill>
                <a:effectLst/>
                <a:latin typeface="+mn-lt"/>
                <a:ea typeface="+mn-ea"/>
                <a:cs typeface="+mn-cs"/>
              </a:rPr>
              <a:t>.</a:t>
            </a:r>
          </a:p>
          <a:p>
            <a:r>
              <a:rPr lang="fr-FR" sz="1200" kern="1200" dirty="0" smtClean="0">
                <a:solidFill>
                  <a:schemeClr val="tx1"/>
                </a:solidFill>
                <a:effectLst/>
                <a:latin typeface="+mn-lt"/>
                <a:ea typeface="+mn-ea"/>
                <a:cs typeface="+mn-cs"/>
              </a:rPr>
              <a:t>Il est équipé d'un microprocesseur Intel 8080A à 4 Mhz, de 2 Ko de Rom, de 16 Ko de Ram et d'un lecteur de cassettes intégré.</a:t>
            </a:r>
          </a:p>
          <a:p>
            <a:r>
              <a:rPr lang="fr-FR" sz="1200" kern="1200" dirty="0" smtClean="0">
                <a:solidFill>
                  <a:schemeClr val="tx1"/>
                </a:solidFill>
                <a:effectLst/>
                <a:latin typeface="+mn-lt"/>
                <a:ea typeface="+mn-ea"/>
                <a:cs typeface="+mn-cs"/>
              </a:rPr>
              <a:t>Il a pour particularité d'afficher du texte et des graphiques assez grossiers : texte en 12 lignes sur 17 colonnes et graphiques en 113x77 pixels !</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Novembre 1980 : IBM cherche un OS</a:t>
            </a:r>
            <a:r>
              <a:rPr lang="fr-FR" sz="1200" kern="1200" dirty="0" smtClean="0">
                <a:solidFill>
                  <a:schemeClr val="tx1"/>
                </a:solidFill>
                <a:effectLst/>
                <a:latin typeface="+mn-lt"/>
                <a:ea typeface="+mn-ea"/>
                <a:cs typeface="+mn-cs"/>
              </a:rPr>
              <a:t> </a:t>
            </a:r>
            <a:r>
              <a:rPr lang="fr-FR" sz="1200" b="1" kern="1200" dirty="0" smtClean="0">
                <a:solidFill>
                  <a:schemeClr val="tx1"/>
                </a:solidFill>
                <a:effectLst/>
                <a:latin typeface="+mn-lt"/>
                <a:ea typeface="+mn-ea"/>
                <a:cs typeface="+mn-cs"/>
              </a:rPr>
              <a:t>: contrat de License avec Microsoft ayant acheté QDOS</a:t>
            </a:r>
            <a:r>
              <a:rPr lang="fr-FR" sz="1200" kern="1200" dirty="0" smtClean="0">
                <a:solidFill>
                  <a:schemeClr val="tx1"/>
                </a:solidFill>
                <a:effectLst/>
                <a:latin typeface="+mn-lt"/>
                <a:ea typeface="+mn-ea"/>
                <a:cs typeface="+mn-cs"/>
              </a:rPr>
              <a:t> (Quick and Dirty Operating System) au programmeur Tim Paterson devenant Microsoft Disk Operating System, MS-DOS, en 1981.</a:t>
            </a:r>
          </a:p>
          <a:p>
            <a:r>
              <a:rPr lang="fr-FR" sz="1200" kern="1200" dirty="0" smtClean="0">
                <a:solidFill>
                  <a:schemeClr val="tx1"/>
                </a:solidFill>
                <a:effectLst/>
                <a:latin typeface="+mn-lt"/>
                <a:ea typeface="+mn-ea"/>
                <a:cs typeface="+mn-cs"/>
              </a:rPr>
              <a:t>MS-DOS, ne comportait pas d'interface graphique. Il était possible de créer des graphiques sous le langage BASICA ou GW-BASIC pour les clones) livré avec le système.</a:t>
            </a:r>
          </a:p>
          <a:p>
            <a:r>
              <a:rPr lang="fr-FR" sz="1200" kern="1200" dirty="0" smtClean="0">
                <a:solidFill>
                  <a:schemeClr val="tx1"/>
                </a:solidFill>
                <a:effectLst/>
                <a:latin typeface="+mn-lt"/>
                <a:ea typeface="+mn-ea"/>
                <a:cs typeface="+mn-cs"/>
              </a:rPr>
              <a:t>DOS élaboré pour les Intel 8086/8088 ne peut pas accéder directement (gestionnaire de mémoire) à plus de 1 Mb de RAM- L’architecture matérielle ne gère que 640 Kb (mémoire conventionnelle) dont 384 Kb sont réservé au système.</a:t>
            </a:r>
          </a:p>
          <a:p>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21</a:t>
            </a:fld>
            <a:endParaRPr lang="fr-FR"/>
          </a:p>
        </p:txBody>
      </p:sp>
    </p:spTree>
    <p:extLst>
      <p:ext uri="{BB962C8B-B14F-4D97-AF65-F5344CB8AC3E}">
        <p14:creationId xmlns:p14="http://schemas.microsoft.com/office/powerpoint/2010/main" val="41907796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smtClean="0">
                <a:solidFill>
                  <a:schemeClr val="tx1"/>
                </a:solidFill>
                <a:effectLst/>
                <a:latin typeface="+mn-lt"/>
                <a:ea typeface="+mn-ea"/>
                <a:cs typeface="+mn-cs"/>
              </a:rPr>
              <a:t>Pour essayer de tirer parti de toutes les bonnes idées mises au point avec l'Alto, </a:t>
            </a:r>
            <a:r>
              <a:rPr lang="fr-FR" sz="1200" b="1" kern="1200" dirty="0" smtClean="0">
                <a:solidFill>
                  <a:schemeClr val="tx1"/>
                </a:solidFill>
                <a:effectLst/>
                <a:latin typeface="+mn-lt"/>
                <a:ea typeface="+mn-ea"/>
                <a:cs typeface="+mn-cs"/>
              </a:rPr>
              <a:t>Xerox commercialise le Star 8010</a:t>
            </a:r>
            <a:r>
              <a:rPr lang="fr-FR" sz="1200" kern="1200" dirty="0" smtClean="0">
                <a:solidFill>
                  <a:schemeClr val="tx1"/>
                </a:solidFill>
                <a:effectLst/>
                <a:latin typeface="+mn-lt"/>
                <a:ea typeface="+mn-ea"/>
                <a:cs typeface="+mn-cs"/>
              </a:rPr>
              <a:t>, une machine dotée d'origine de 1 Mo de Ram, de 8 Mo de disque dur, d'une interface Ethernet, d'un écran graphique, d'une souris deux boutons, d'une imprimante laser et surtout d'une interface entièrement graphique utilisant au maximum le "</a:t>
            </a:r>
            <a:r>
              <a:rPr lang="fr-FR" sz="1200" kern="1200" dirty="0" err="1" smtClean="0">
                <a:solidFill>
                  <a:schemeClr val="tx1"/>
                </a:solidFill>
                <a:effectLst/>
                <a:latin typeface="+mn-lt"/>
                <a:ea typeface="+mn-ea"/>
                <a:cs typeface="+mn-cs"/>
              </a:rPr>
              <a:t>Drag&amp;Drop</a:t>
            </a:r>
            <a:r>
              <a:rPr lang="fr-FR" sz="1200" kern="1200" dirty="0" smtClean="0">
                <a:solidFill>
                  <a:schemeClr val="tx1"/>
                </a:solidFill>
                <a:effectLst/>
                <a:latin typeface="+mn-lt"/>
                <a:ea typeface="+mn-ea"/>
                <a:cs typeface="+mn-cs"/>
              </a:rPr>
              <a:t>", le copier-coller et les menus contextuels ! Par exemple, sauvegarder un fichier ne se faisait pas en ouvrant une boite de dialogue "enregistrer" comme sur MacOs ou Windows mais systématiquement par </a:t>
            </a:r>
            <a:r>
              <a:rPr lang="fr-FR" sz="1200" kern="1200" dirty="0" err="1" smtClean="0">
                <a:solidFill>
                  <a:schemeClr val="tx1"/>
                </a:solidFill>
                <a:effectLst/>
                <a:latin typeface="+mn-lt"/>
                <a:ea typeface="+mn-ea"/>
                <a:cs typeface="+mn-cs"/>
              </a:rPr>
              <a:t>Drag&amp;Drop</a:t>
            </a:r>
            <a:r>
              <a:rPr lang="fr-FR" sz="1200" kern="1200" dirty="0" smtClean="0">
                <a:solidFill>
                  <a:schemeClr val="tx1"/>
                </a:solidFill>
                <a:effectLst/>
                <a:latin typeface="+mn-lt"/>
                <a:ea typeface="+mn-ea"/>
                <a:cs typeface="+mn-cs"/>
              </a:rPr>
              <a:t> de la fenêtre du document vers la fenêtre contenant les icones représentant les fichiers sur le disque. L'impression se faisait par </a:t>
            </a:r>
            <a:r>
              <a:rPr lang="fr-FR" sz="1200" kern="1200" dirty="0" err="1" smtClean="0">
                <a:solidFill>
                  <a:schemeClr val="tx1"/>
                </a:solidFill>
                <a:effectLst/>
                <a:latin typeface="+mn-lt"/>
                <a:ea typeface="+mn-ea"/>
                <a:cs typeface="+mn-cs"/>
              </a:rPr>
              <a:t>Drag&amp;Drop</a:t>
            </a:r>
            <a:r>
              <a:rPr lang="fr-FR" sz="1200" kern="1200" dirty="0" smtClean="0">
                <a:solidFill>
                  <a:schemeClr val="tx1"/>
                </a:solidFill>
                <a:effectLst/>
                <a:latin typeface="+mn-lt"/>
                <a:ea typeface="+mn-ea"/>
                <a:cs typeface="+mn-cs"/>
              </a:rPr>
              <a:t> de la fenêtre du document vers l'imprimante.</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Les applications incluses d'origine incluaient un tableur, un traitement de texte WYSIWYG et un logiciel de messagerie électronique.</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Le Star était une machine incroyablement en avance sur son temps ! Il faudra 10 ans à Apple et 15 ans à Microsoft pour avoir un équivalent fonctionnel. Malheureusement la machine, trop chère (17000 $) et trop en avance sur son temps, ne répond pas à la demande du marché de l'époque et n'aura aucun succès commercial.</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En Août 1981 IBM commercialise le premier « PC » composé d'un processeur 8088</a:t>
            </a:r>
            <a:r>
              <a:rPr lang="fr-FR" sz="1200" kern="1200" dirty="0" smtClean="0">
                <a:solidFill>
                  <a:schemeClr val="tx1"/>
                </a:solidFill>
                <a:effectLst/>
                <a:latin typeface="+mn-lt"/>
                <a:ea typeface="+mn-ea"/>
                <a:cs typeface="+mn-cs"/>
              </a:rPr>
              <a:t> 16 bits cadencé à 4.77 MHz. - 'un lecteur de disquettes 5"25 et du système d'exploitation PC-DOS (pas de disque dur le dos ne le gère pas…)</a:t>
            </a:r>
          </a:p>
          <a:p>
            <a:r>
              <a:rPr lang="fr-FR" sz="1200" kern="1200" dirty="0" smtClean="0">
                <a:solidFill>
                  <a:schemeClr val="tx1"/>
                </a:solidFill>
                <a:effectLst/>
                <a:latin typeface="+mn-lt"/>
                <a:ea typeface="+mn-ea"/>
                <a:cs typeface="+mn-cs"/>
              </a:rPr>
              <a:t>16 KO de mémoire RAM et capable d'adresser jusqu'à 1MO de mémoire physique (centrale).</a:t>
            </a:r>
          </a:p>
          <a:p>
            <a:r>
              <a:rPr lang="fr-FR" sz="1200" kern="1200" dirty="0" smtClean="0">
                <a:solidFill>
                  <a:schemeClr val="tx1"/>
                </a:solidFill>
                <a:effectLst/>
                <a:latin typeface="+mn-lt"/>
                <a:ea typeface="+mn-ea"/>
                <a:cs typeface="+mn-cs"/>
              </a:rPr>
              <a:t>Une version haut de gamme avec carte graphique couleur CGA (640x200 en 16 couleurs)</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VISICORP lance VISION, le premier logiciel intégrant à la fois les fonctions d'un traitement de textes, d'un tableur et d'un gestionnaire de bases de données. </a:t>
            </a:r>
            <a:r>
              <a:rPr lang="fr-FR" sz="1200" kern="1200" dirty="0" smtClean="0">
                <a:solidFill>
                  <a:schemeClr val="tx1"/>
                </a:solidFill>
                <a:effectLst/>
                <a:latin typeface="+mn-lt"/>
                <a:ea typeface="+mn-ea"/>
                <a:cs typeface="+mn-cs"/>
              </a:rPr>
              <a:t>(Ancêtre de Works sur PC et de </a:t>
            </a:r>
            <a:r>
              <a:rPr lang="fr-FR" sz="1200" kern="1200" dirty="0" err="1" smtClean="0">
                <a:solidFill>
                  <a:schemeClr val="tx1"/>
                </a:solidFill>
                <a:effectLst/>
                <a:latin typeface="+mn-lt"/>
                <a:ea typeface="+mn-ea"/>
                <a:cs typeface="+mn-cs"/>
              </a:rPr>
              <a:t>ClarisWorks</a:t>
            </a:r>
            <a:r>
              <a:rPr lang="fr-FR" sz="1200" kern="1200" dirty="0" smtClean="0">
                <a:solidFill>
                  <a:schemeClr val="tx1"/>
                </a:solidFill>
                <a:effectLst/>
                <a:latin typeface="+mn-lt"/>
                <a:ea typeface="+mn-ea"/>
                <a:cs typeface="+mn-cs"/>
              </a:rPr>
              <a:t> sur mac)</a:t>
            </a:r>
          </a:p>
          <a:p>
            <a:r>
              <a:rPr lang="fr-FR" sz="1200" kern="1200" dirty="0" smtClean="0">
                <a:solidFill>
                  <a:schemeClr val="tx1"/>
                </a:solidFill>
                <a:effectLst/>
                <a:latin typeface="+mn-lt"/>
                <a:ea typeface="+mn-ea"/>
                <a:cs typeface="+mn-cs"/>
              </a:rPr>
              <a:t> </a:t>
            </a:r>
          </a:p>
          <a:p>
            <a:r>
              <a:rPr lang="fr-FR" sz="1200" b="1" kern="1200" dirty="0" err="1" smtClean="0">
                <a:solidFill>
                  <a:schemeClr val="tx1"/>
                </a:solidFill>
                <a:effectLst/>
                <a:latin typeface="+mn-lt"/>
                <a:ea typeface="+mn-ea"/>
                <a:cs typeface="+mn-cs"/>
              </a:rPr>
              <a:t>Michell</a:t>
            </a:r>
            <a:r>
              <a:rPr lang="fr-FR" sz="1200" b="1" kern="1200" dirty="0" smtClean="0">
                <a:solidFill>
                  <a:schemeClr val="tx1"/>
                </a:solidFill>
                <a:effectLst/>
                <a:latin typeface="+mn-lt"/>
                <a:ea typeface="+mn-ea"/>
                <a:cs typeface="+mn-cs"/>
              </a:rPr>
              <a:t> </a:t>
            </a:r>
            <a:r>
              <a:rPr lang="fr-FR" sz="1200" b="1" kern="1200" dirty="0" err="1" smtClean="0">
                <a:solidFill>
                  <a:schemeClr val="tx1"/>
                </a:solidFill>
                <a:effectLst/>
                <a:latin typeface="+mn-lt"/>
                <a:ea typeface="+mn-ea"/>
                <a:cs typeface="+mn-cs"/>
              </a:rPr>
              <a:t>Kapor</a:t>
            </a:r>
            <a:r>
              <a:rPr lang="fr-FR" sz="1200" b="1" kern="1200" dirty="0" smtClean="0">
                <a:solidFill>
                  <a:schemeClr val="tx1"/>
                </a:solidFill>
                <a:effectLst/>
                <a:latin typeface="+mn-lt"/>
                <a:ea typeface="+mn-ea"/>
                <a:cs typeface="+mn-cs"/>
              </a:rPr>
              <a:t> de la société LOTUS commercialise le premier tableur pour le PC d'IBM : LOTUS 1-2-3.</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p>
          <a:p>
            <a:r>
              <a:rPr lang="fr-FR" sz="1200" b="1" kern="1200" dirty="0" err="1" smtClean="0">
                <a:solidFill>
                  <a:schemeClr val="tx1"/>
                </a:solidFill>
                <a:effectLst/>
                <a:latin typeface="+mn-lt"/>
                <a:ea typeface="+mn-ea"/>
                <a:cs typeface="+mn-cs"/>
              </a:rPr>
              <a:t>Acorn</a:t>
            </a:r>
            <a:r>
              <a:rPr lang="fr-FR" sz="1200" b="1" kern="1200" dirty="0" smtClean="0">
                <a:solidFill>
                  <a:schemeClr val="tx1"/>
                </a:solidFill>
                <a:effectLst/>
                <a:latin typeface="+mn-lt"/>
                <a:ea typeface="+mn-ea"/>
                <a:cs typeface="+mn-cs"/>
              </a:rPr>
              <a:t> commercialise le Proton</a:t>
            </a:r>
            <a:r>
              <a:rPr lang="fr-FR" sz="1200" kern="1200" dirty="0" smtClean="0">
                <a:solidFill>
                  <a:schemeClr val="tx1"/>
                </a:solidFill>
                <a:effectLst/>
                <a:latin typeface="+mn-lt"/>
                <a:ea typeface="+mn-ea"/>
                <a:cs typeface="+mn-cs"/>
              </a:rPr>
              <a:t>, plus connu sous le nom de BBC- ordinateur qui était utilisé lors de cours d'informatique diffusés à la télé Anglaise. </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La Ram dynamique IBM de 288 ko</a:t>
            </a:r>
            <a:r>
              <a:rPr lang="fr-FR" sz="1200" kern="1200" dirty="0" smtClean="0">
                <a:solidFill>
                  <a:schemeClr val="tx1"/>
                </a:solidFill>
                <a:effectLst/>
                <a:latin typeface="+mn-lt"/>
                <a:ea typeface="+mn-ea"/>
                <a:cs typeface="+mn-cs"/>
              </a:rPr>
              <a:t> : en 1977 celle d’IBM faisait </a:t>
            </a:r>
            <a:r>
              <a:rPr lang="fr-FR" sz="1200" b="1" kern="1200" dirty="0" smtClean="0">
                <a:solidFill>
                  <a:schemeClr val="tx1"/>
                </a:solidFill>
                <a:effectLst/>
                <a:latin typeface="+mn-lt"/>
                <a:ea typeface="+mn-ea"/>
                <a:cs typeface="+mn-cs"/>
              </a:rPr>
              <a:t>64 ko</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L'Osborne 1</a:t>
            </a:r>
            <a:r>
              <a:rPr lang="fr-FR" sz="1200" kern="1200" dirty="0" smtClean="0">
                <a:solidFill>
                  <a:schemeClr val="tx1"/>
                </a:solidFill>
                <a:effectLst/>
                <a:latin typeface="+mn-lt"/>
                <a:ea typeface="+mn-ea"/>
                <a:cs typeface="+mn-cs"/>
              </a:rPr>
              <a:t> est un des premiers ordinateurs portables commercialisé, sorti en avril 1981 et conçu par Adam Osborne et Lee </a:t>
            </a:r>
            <a:r>
              <a:rPr lang="fr-FR" sz="1200" kern="1200" dirty="0" err="1" smtClean="0">
                <a:solidFill>
                  <a:schemeClr val="tx1"/>
                </a:solidFill>
                <a:effectLst/>
                <a:latin typeface="+mn-lt"/>
                <a:ea typeface="+mn-ea"/>
                <a:cs typeface="+mn-cs"/>
              </a:rPr>
              <a:t>Felsenstein</a:t>
            </a:r>
            <a:r>
              <a:rPr lang="fr-FR" sz="1200" kern="1200" dirty="0" smtClean="0">
                <a:solidFill>
                  <a:schemeClr val="tx1"/>
                </a:solidFill>
                <a:effectLst/>
                <a:latin typeface="+mn-lt"/>
                <a:ea typeface="+mn-ea"/>
                <a:cs typeface="+mn-cs"/>
              </a:rPr>
              <a:t> (en) de la firme américaine Osborne Computer Corporation (en)  très léger : 11 kilos...</a:t>
            </a:r>
          </a:p>
          <a:p>
            <a:pPr marL="0" marR="0" indent="0" algn="l" defTabSz="914400" rtl="0" eaLnBrk="1" fontAlgn="auto" latinLnBrk="0" hangingPunct="1">
              <a:lnSpc>
                <a:spcPct val="100000"/>
              </a:lnSpc>
              <a:spcBef>
                <a:spcPts val="0"/>
              </a:spcBef>
              <a:spcAft>
                <a:spcPts val="0"/>
              </a:spcAft>
              <a:buClrTx/>
              <a:buSzTx/>
              <a:buFontTx/>
              <a:buNone/>
              <a:tabLst/>
              <a:defRPr lang="fr-FR"/>
            </a:pPr>
            <a:endParaRPr lang="fr-FR"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693FD4-8F83-4EF7-AC3F-0DC0388986B0}" type="slidenum">
              <a:rPr lang="fr-FR" smtClean="0"/>
              <a:pPr/>
              <a:t>22</a:t>
            </a:fld>
            <a:endParaRPr lang="fr-FR"/>
          </a:p>
        </p:txBody>
      </p:sp>
    </p:spTree>
    <p:extLst>
      <p:ext uri="{BB962C8B-B14F-4D97-AF65-F5344CB8AC3E}">
        <p14:creationId xmlns:p14="http://schemas.microsoft.com/office/powerpoint/2010/main" val="2183452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1982 :</a:t>
            </a:r>
            <a:r>
              <a:rPr lang="fr-FR" sz="1200" kern="1200" dirty="0" smtClean="0">
                <a:solidFill>
                  <a:schemeClr val="tx1"/>
                </a:solidFill>
                <a:effectLst/>
                <a:latin typeface="+mn-lt"/>
                <a:ea typeface="+mn-ea"/>
                <a:cs typeface="+mn-cs"/>
              </a:rPr>
              <a:t> Création de la société Compaq Computers</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Février 1982 L’Intel 80286, un microprocesseur 16 bits</a:t>
            </a:r>
            <a:r>
              <a:rPr lang="fr-FR" sz="1200" kern="1200" dirty="0" smtClean="0">
                <a:solidFill>
                  <a:schemeClr val="tx1"/>
                </a:solidFill>
                <a:effectLst/>
                <a:latin typeface="+mn-lt"/>
                <a:ea typeface="+mn-ea"/>
                <a:cs typeface="+mn-cs"/>
              </a:rPr>
              <a:t>. Initialement cadencé à 6 et 8 MHz, sa fréquence augmenta jusqu’à 20 MHz</a:t>
            </a:r>
          </a:p>
          <a:p>
            <a:r>
              <a:rPr lang="fr-FR" sz="1200" kern="1200" dirty="0" smtClean="0">
                <a:solidFill>
                  <a:schemeClr val="tx1"/>
                </a:solidFill>
                <a:effectLst/>
                <a:latin typeface="+mn-lt"/>
                <a:ea typeface="+mn-ea"/>
                <a:cs typeface="+mn-cs"/>
              </a:rPr>
              <a:t>Est capable d'adresser 16 Mo de mémoire - Le 80286 était deux fois plus rapide que l’Intel 8086 par cycle d’horloge</a:t>
            </a:r>
          </a:p>
          <a:p>
            <a:r>
              <a:rPr lang="fr-FR" sz="1200" kern="1200" dirty="0" smtClean="0">
                <a:solidFill>
                  <a:schemeClr val="tx1"/>
                </a:solidFill>
                <a:effectLst/>
                <a:latin typeface="+mn-lt"/>
                <a:ea typeface="+mn-ea"/>
                <a:cs typeface="+mn-cs"/>
              </a:rPr>
              <a:t>16 Mo : &gt;&gt; Le DOS n'a pas été prévu pour exploiter plus d'un méga octet (1 Mo)</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Le « Portable » Compaq 11 Kg avec le 8088 et 128 Ko de ram</a:t>
            </a:r>
            <a:r>
              <a:rPr lang="fr-FR" sz="1200" kern="1200" dirty="0" smtClean="0">
                <a:solidFill>
                  <a:schemeClr val="tx1"/>
                </a:solidFill>
                <a:effectLst/>
                <a:latin typeface="+mn-lt"/>
                <a:ea typeface="+mn-ea"/>
                <a:cs typeface="+mn-cs"/>
              </a:rPr>
              <a:t> (Compaq a dépensé 1 million de $ pour entièrement recréer une ROM BIOS qui permette à sa machine d'être compatible PC sans violer les Copyrights d'IBM).</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1982 processeur Motorola 68010 peut gérer la mémoire virtuelle</a:t>
            </a:r>
            <a:r>
              <a:rPr lang="fr-FR" sz="1200" kern="1200" dirty="0" smtClean="0">
                <a:solidFill>
                  <a:schemeClr val="tx1"/>
                </a:solidFill>
                <a:effectLst/>
                <a:latin typeface="+mn-lt"/>
                <a:ea typeface="+mn-ea"/>
                <a:cs typeface="+mn-cs"/>
              </a:rPr>
              <a:t>, qui est une technique où la mémoire centrale est étendue de manière virtuelle par de l'espace sur le disque dur.</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83: Dos 2</a:t>
            </a:r>
            <a:r>
              <a:rPr lang="fr-FR" sz="1200" kern="1200" dirty="0" smtClean="0">
                <a:solidFill>
                  <a:schemeClr val="tx1"/>
                </a:solidFill>
                <a:effectLst/>
                <a:latin typeface="+mn-lt"/>
                <a:ea typeface="+mn-ea"/>
                <a:cs typeface="+mn-cs"/>
              </a:rPr>
              <a:t> qui maintenant gère les disques durs.</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83 Le Lisa Computer </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Son système d'exploitation était Lisa OS, qui utilisait le multitâche coopératif, (alternance rapide d’exécution des processus présents en mémoire.) Fonction inconnue des ordinateurs personnels de l'époque - "Local Integrated Software Architecture", aussi le nom de la fille du cofondateur d’Apple Steve Jobs</a:t>
            </a:r>
          </a:p>
          <a:p>
            <a:r>
              <a:rPr lang="fr-FR" sz="1200" kern="1200" dirty="0" smtClean="0">
                <a:solidFill>
                  <a:schemeClr val="tx1"/>
                </a:solidFill>
                <a:effectLst/>
                <a:latin typeface="+mn-lt"/>
                <a:ea typeface="+mn-ea"/>
                <a:cs typeface="+mn-cs"/>
              </a:rPr>
              <a:t>Il s'agit de l'un des premiers ordinateurs personnels à posséder une souris et une interface graphique. </a:t>
            </a:r>
          </a:p>
          <a:p>
            <a:r>
              <a:rPr lang="fr-FR" sz="1200" kern="1200" dirty="0" smtClean="0">
                <a:solidFill>
                  <a:schemeClr val="tx1"/>
                </a:solidFill>
                <a:effectLst/>
                <a:latin typeface="+mn-lt"/>
                <a:ea typeface="+mn-ea"/>
                <a:cs typeface="+mn-cs"/>
              </a:rPr>
              <a:t>Un processeur Motorola 68000 à 5 MHz, avait 1 Mo de RAM, un disque dur externe de 5 Mo </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1983 IBM lance un nouveau micro, le XT,</a:t>
            </a:r>
            <a:r>
              <a:rPr lang="fr-FR" sz="1200" kern="1200" dirty="0" smtClean="0">
                <a:solidFill>
                  <a:schemeClr val="tx1"/>
                </a:solidFill>
                <a:effectLst/>
                <a:latin typeface="+mn-lt"/>
                <a:ea typeface="+mn-ea"/>
                <a:cs typeface="+mn-cs"/>
              </a:rPr>
              <a:t> avec un disque dur intégré de 10 MO.</a:t>
            </a:r>
          </a:p>
          <a:p>
            <a:r>
              <a:rPr lang="fr-FR" sz="1200" kern="1200" dirty="0" smtClean="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693FD4-8F83-4EF7-AC3F-0DC0388986B0}" type="slidenum">
              <a:rPr lang="fr-FR" smtClean="0"/>
              <a:pPr/>
              <a:t>23</a:t>
            </a:fld>
            <a:endParaRPr lang="fr-FR"/>
          </a:p>
        </p:txBody>
      </p:sp>
    </p:spTree>
    <p:extLst>
      <p:ext uri="{BB962C8B-B14F-4D97-AF65-F5344CB8AC3E}">
        <p14:creationId xmlns:p14="http://schemas.microsoft.com/office/powerpoint/2010/main" val="40552916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Avril 1984 : Microsoft présente Interface Manager</a:t>
            </a:r>
            <a:r>
              <a:rPr lang="fr-FR" sz="1200" kern="1200" dirty="0" smtClean="0">
                <a:solidFill>
                  <a:schemeClr val="tx1"/>
                </a:solidFill>
                <a:effectLst/>
                <a:latin typeface="+mn-lt"/>
                <a:ea typeface="+mn-ea"/>
                <a:cs typeface="+mn-cs"/>
              </a:rPr>
              <a:t>, renommé par la suite Windows</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Juin 1984 : Ashton Tate commercialise le logiciel de gestion de bases de données DBASE III.</a:t>
            </a:r>
            <a:r>
              <a:rPr lang="fr-FR" sz="1200" kern="1200" dirty="0" smtClean="0">
                <a:solidFill>
                  <a:schemeClr val="tx1"/>
                </a:solidFill>
                <a:effectLst/>
                <a:latin typeface="+mn-lt"/>
                <a:ea typeface="+mn-ea"/>
                <a:cs typeface="+mn-cs"/>
              </a:rPr>
              <a:t> (Ancêtre d’Access !!)</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Dos 3 : gestion des disques durs de 20 Mo</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Août 1984 : IBM commercialise le PC AT.</a:t>
            </a:r>
            <a:r>
              <a:rPr lang="fr-FR" sz="1200" kern="1200" dirty="0" smtClean="0">
                <a:solidFill>
                  <a:schemeClr val="tx1"/>
                </a:solidFill>
                <a:effectLst/>
                <a:latin typeface="+mn-lt"/>
                <a:ea typeface="+mn-ea"/>
                <a:cs typeface="+mn-cs"/>
              </a:rPr>
              <a:t> Equipé du processeur 80286 à 6 MHz, de 256 Ko de Ram (le 80286 étant capable de géré 16 Mo mais on est encore sous « DOS »), d'une carte vidéo et d'un disque dur de 20 Mo</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Septembre 1984 : Digital </a:t>
            </a:r>
            <a:r>
              <a:rPr lang="fr-FR" sz="1200" b="1" kern="1200" dirty="0" err="1" smtClean="0">
                <a:solidFill>
                  <a:schemeClr val="tx1"/>
                </a:solidFill>
                <a:effectLst/>
                <a:latin typeface="+mn-lt"/>
                <a:ea typeface="+mn-ea"/>
                <a:cs typeface="+mn-cs"/>
              </a:rPr>
              <a:t>Research</a:t>
            </a:r>
            <a:r>
              <a:rPr lang="fr-FR" sz="1200" b="1" kern="1200" dirty="0" smtClean="0">
                <a:solidFill>
                  <a:schemeClr val="tx1"/>
                </a:solidFill>
                <a:effectLst/>
                <a:latin typeface="+mn-lt"/>
                <a:ea typeface="+mn-ea"/>
                <a:cs typeface="+mn-cs"/>
              </a:rPr>
              <a:t> commercialise son interface graphique GEM pour IBM PC.</a:t>
            </a:r>
            <a:r>
              <a:rPr lang="fr-FR" sz="1200" kern="1200" dirty="0" smtClean="0">
                <a:solidFill>
                  <a:schemeClr val="tx1"/>
                </a:solidFill>
                <a:effectLst/>
                <a:latin typeface="+mn-lt"/>
                <a:ea typeface="+mn-ea"/>
                <a:cs typeface="+mn-cs"/>
              </a:rPr>
              <a:t> GEM antérieure aux premiers Windows. En fait, tout y était déjà : fenêtres, icônes, traitement de texte, tableur, </a:t>
            </a:r>
            <a:r>
              <a:rPr lang="fr-FR" sz="1200" kern="1200" dirty="0" err="1" smtClean="0">
                <a:solidFill>
                  <a:schemeClr val="tx1"/>
                </a:solidFill>
                <a:effectLst/>
                <a:latin typeface="+mn-lt"/>
                <a:ea typeface="+mn-ea"/>
                <a:cs typeface="+mn-cs"/>
              </a:rPr>
              <a:t>paint</a:t>
            </a:r>
            <a:r>
              <a:rPr lang="fr-FR" sz="1200" kern="1200" dirty="0" smtClean="0">
                <a:solidFill>
                  <a:schemeClr val="tx1"/>
                </a:solidFill>
                <a:effectLst/>
                <a:latin typeface="+mn-lt"/>
                <a:ea typeface="+mn-ea"/>
                <a:cs typeface="+mn-cs"/>
              </a:rPr>
              <a:t>, ... sur quelques centaines de kilo octets</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1984 : Thomson commercialise le MO 5.</a:t>
            </a:r>
            <a:r>
              <a:rPr lang="fr-FR" sz="1200" kern="1200" dirty="0" smtClean="0">
                <a:solidFill>
                  <a:schemeClr val="tx1"/>
                </a:solidFill>
                <a:effectLst/>
                <a:latin typeface="+mn-lt"/>
                <a:ea typeface="+mn-ea"/>
                <a:cs typeface="+mn-cs"/>
              </a:rPr>
              <a:t> Processeur 6809e à 1 MHz, 16 Ko de Rom, 48 Ko de Ram, le plan Informatique Pour Tous garantira le volume de vente de cette machine et assurera le remplissage des placards des écoles Françaises...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693FD4-8F83-4EF7-AC3F-0DC0388986B0}" type="slidenum">
              <a:rPr lang="fr-FR" smtClean="0"/>
              <a:pPr/>
              <a:t>24</a:t>
            </a:fld>
            <a:endParaRPr lang="fr-FR"/>
          </a:p>
        </p:txBody>
      </p:sp>
    </p:spTree>
    <p:extLst>
      <p:ext uri="{BB962C8B-B14F-4D97-AF65-F5344CB8AC3E}">
        <p14:creationId xmlns:p14="http://schemas.microsoft.com/office/powerpoint/2010/main" val="29331169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Janvier 1985 : Atari présente l'Atari 130 ST et l'Atari 520 ST</a:t>
            </a:r>
            <a:r>
              <a:rPr lang="fr-FR" sz="1200" kern="1200" dirty="0" smtClean="0">
                <a:solidFill>
                  <a:schemeClr val="tx1"/>
                </a:solidFill>
                <a:effectLst/>
                <a:latin typeface="+mn-lt"/>
                <a:ea typeface="+mn-ea"/>
                <a:cs typeface="+mn-cs"/>
              </a:rPr>
              <a:t> - 1  souris, d'un lecteur de disquettes séparé, de ports MIDI et il est capable d'afficher des graphiques en 512 couleurs. La grande originalité est son interface entièrement graphique : GEM développée par Digital </a:t>
            </a:r>
            <a:r>
              <a:rPr lang="fr-FR" sz="1200" kern="1200" dirty="0" err="1" smtClean="0">
                <a:solidFill>
                  <a:schemeClr val="tx1"/>
                </a:solidFill>
                <a:effectLst/>
                <a:latin typeface="+mn-lt"/>
                <a:ea typeface="+mn-ea"/>
                <a:cs typeface="+mn-cs"/>
              </a:rPr>
              <a:t>Research</a:t>
            </a:r>
            <a:r>
              <a:rPr lang="fr-FR" sz="1200" kern="1200" dirty="0" smtClean="0">
                <a:solidFill>
                  <a:schemeClr val="tx1"/>
                </a:solidFill>
                <a:effectLst/>
                <a:latin typeface="+mn-lt"/>
                <a:ea typeface="+mn-ea"/>
                <a:cs typeface="+mn-cs"/>
              </a:rPr>
              <a:t>.</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Mai 1985 : Microsoft présente sa nouvelle interface graphique Microsoft Windows 1</a:t>
            </a:r>
            <a:r>
              <a:rPr lang="fr-FR" sz="1200" kern="1200" dirty="0" smtClean="0">
                <a:solidFill>
                  <a:schemeClr val="tx1"/>
                </a:solidFill>
                <a:effectLst/>
                <a:latin typeface="+mn-lt"/>
                <a:ea typeface="+mn-ea"/>
                <a:cs typeface="+mn-cs"/>
              </a:rPr>
              <a:t> et sort MSDOS 3.1</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En octobre 1985, Intel présente son processeur 80386 </a:t>
            </a:r>
            <a:r>
              <a:rPr lang="fr-FR" sz="1200" kern="1200" dirty="0" smtClean="0">
                <a:solidFill>
                  <a:schemeClr val="tx1"/>
                </a:solidFill>
                <a:effectLst/>
                <a:latin typeface="+mn-lt"/>
                <a:ea typeface="+mn-ea"/>
                <a:cs typeface="+mn-cs"/>
              </a:rPr>
              <a:t>qui sera bientôt abrégé i386. Les premiers exemplaires sortent en 1986.</a:t>
            </a:r>
          </a:p>
          <a:p>
            <a:r>
              <a:rPr lang="fr-FR" sz="1200" kern="1200" dirty="0" smtClean="0">
                <a:solidFill>
                  <a:schemeClr val="tx1"/>
                </a:solidFill>
                <a:effectLst/>
                <a:latin typeface="+mn-lt"/>
                <a:ea typeface="+mn-ea"/>
                <a:cs typeface="+mn-cs"/>
              </a:rPr>
              <a:t>C’est l’un des premiers processeurs 32 bits grand public. Un de ses grands avantages ? Pouvoir adresser 4 </a:t>
            </a:r>
            <a:r>
              <a:rPr lang="fr-FR" sz="1200" kern="1200" dirty="0" err="1" smtClean="0">
                <a:solidFill>
                  <a:schemeClr val="tx1"/>
                </a:solidFill>
                <a:effectLst/>
                <a:latin typeface="+mn-lt"/>
                <a:ea typeface="+mn-ea"/>
                <a:cs typeface="+mn-cs"/>
              </a:rPr>
              <a:t>GiO</a:t>
            </a:r>
            <a:r>
              <a:rPr lang="fr-FR" sz="1200" kern="1200" dirty="0" smtClean="0">
                <a:solidFill>
                  <a:schemeClr val="tx1"/>
                </a:solidFill>
                <a:effectLst/>
                <a:latin typeface="+mn-lt"/>
                <a:ea typeface="+mn-ea"/>
                <a:cs typeface="+mn-cs"/>
              </a:rPr>
              <a:t> de mémoire vive.</a:t>
            </a:r>
          </a:p>
          <a:p>
            <a:r>
              <a:rPr lang="fr-FR" sz="1200" kern="1200" dirty="0" smtClean="0">
                <a:solidFill>
                  <a:schemeClr val="tx1"/>
                </a:solidFill>
                <a:effectLst/>
                <a:latin typeface="+mn-lt"/>
                <a:ea typeface="+mn-ea"/>
                <a:cs typeface="+mn-cs"/>
              </a:rPr>
              <a:t>275000 transistors </a:t>
            </a:r>
          </a:p>
          <a:p>
            <a:r>
              <a:rPr lang="fr-FR" sz="1200" i="1"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fr-FR" sz="1200" i="1"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fr-FR" sz="1200" b="1" kern="1200" dirty="0" smtClean="0">
                <a:solidFill>
                  <a:schemeClr val="tx1"/>
                </a:solidFill>
                <a:effectLst/>
                <a:latin typeface="+mn-lt"/>
                <a:ea typeface="+mn-ea"/>
                <a:cs typeface="+mn-cs"/>
              </a:rPr>
              <a:t>Suite diapo 25</a:t>
            </a:r>
            <a:r>
              <a:rPr lang="fr-FR" sz="1200" kern="1200" dirty="0" smtClean="0">
                <a:solidFill>
                  <a:schemeClr val="tx1"/>
                </a:solidFill>
                <a:effectLst/>
                <a:latin typeface="+mn-lt"/>
                <a:ea typeface="+mn-ea"/>
                <a:cs typeface="+mn-cs"/>
              </a:rPr>
              <a:t> En 1985-1986, on avait 1 petit Mo, voire 2.</a:t>
            </a:r>
          </a:p>
          <a:p>
            <a:r>
              <a:rPr lang="fr-FR" sz="1200" kern="1200" dirty="0" smtClean="0">
                <a:solidFill>
                  <a:schemeClr val="tx1"/>
                </a:solidFill>
                <a:effectLst/>
                <a:latin typeface="+mn-lt"/>
                <a:ea typeface="+mn-ea"/>
                <a:cs typeface="+mn-cs"/>
              </a:rPr>
              <a:t>On se contentait de 2048 à 4096 fois moins de mémoire vive que le maximum théoriquement utilisable</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Remarque : Motorola sort le 68000 - processeur 32 bits.</a:t>
            </a:r>
            <a:r>
              <a:rPr lang="fr-FR" sz="1200" kern="1200" dirty="0" smtClean="0">
                <a:solidFill>
                  <a:schemeClr val="tx1"/>
                </a:solidFill>
                <a:effectLst/>
                <a:latin typeface="+mn-lt"/>
                <a:ea typeface="+mn-ea"/>
                <a:cs typeface="+mn-cs"/>
              </a:rPr>
              <a:t>  Équipe le Macintosh en 1984 ainsi que les Atari et Amiga</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Septembre 1986 : Alors que tous les constructeurs attendent qu'IBM se décide à sortir un PC muni d'un processeur 80386 pour le cloner, Compaq décide de prendre tout le monde de vitesse et sort son Deskpro 386</a:t>
            </a:r>
            <a:r>
              <a:rPr lang="fr-FR" sz="1200" kern="1200" dirty="0" smtClean="0">
                <a:solidFill>
                  <a:schemeClr val="tx1"/>
                </a:solidFill>
                <a:effectLst/>
                <a:latin typeface="+mn-lt"/>
                <a:ea typeface="+mn-ea"/>
                <a:cs typeface="+mn-cs"/>
              </a:rPr>
              <a:t> qui rencontrera un grand succès.</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1987 IBM annonce un nouveau système d'exploitation : l'IBM OS/2... </a:t>
            </a:r>
            <a:r>
              <a:rPr lang="fr-FR" sz="1200" kern="1200" dirty="0" smtClean="0">
                <a:solidFill>
                  <a:schemeClr val="tx1"/>
                </a:solidFill>
                <a:effectLst/>
                <a:latin typeface="+mn-lt"/>
                <a:ea typeface="+mn-ea"/>
                <a:cs typeface="+mn-cs"/>
              </a:rPr>
              <a:t>Système multitâche supportant les applications Dos</a:t>
            </a:r>
          </a:p>
          <a:p>
            <a:r>
              <a:rPr lang="fr-FR" sz="1200" kern="1200" dirty="0" smtClean="0">
                <a:solidFill>
                  <a:schemeClr val="tx1"/>
                </a:solidFill>
                <a:effectLst/>
                <a:latin typeface="+mn-lt"/>
                <a:ea typeface="+mn-ea"/>
                <a:cs typeface="+mn-cs"/>
              </a:rPr>
              <a:t>La première raison d'être d'OS/2 était de s'affranchir des limites de 640 Ko du DOS</a:t>
            </a:r>
          </a:p>
          <a:p>
            <a:r>
              <a:rPr lang="fr-FR" sz="1200" kern="1200" dirty="0" smtClean="0">
                <a:solidFill>
                  <a:schemeClr val="tx1"/>
                </a:solidFill>
                <a:effectLst/>
                <a:latin typeface="+mn-lt"/>
                <a:ea typeface="+mn-ea"/>
                <a:cs typeface="+mn-cs"/>
              </a:rPr>
              <a:t>La première version est sans interface graphique </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Windows 2.10</a:t>
            </a:r>
            <a:r>
              <a:rPr lang="fr-FR" sz="1200" kern="1200" dirty="0" smtClean="0">
                <a:solidFill>
                  <a:schemeClr val="tx1"/>
                </a:solidFill>
                <a:effectLst/>
                <a:latin typeface="+mn-lt"/>
                <a:ea typeface="+mn-ea"/>
                <a:cs typeface="+mn-cs"/>
              </a:rPr>
              <a:t> (deux versions, Windows/286 et Windows/386) : </a:t>
            </a:r>
            <a:r>
              <a:rPr lang="fr-FR" sz="1200" b="1" kern="1200" dirty="0" smtClean="0">
                <a:solidFill>
                  <a:schemeClr val="tx1"/>
                </a:solidFill>
                <a:effectLst/>
                <a:latin typeface="+mn-lt"/>
                <a:ea typeface="+mn-ea"/>
                <a:cs typeface="+mn-cs"/>
              </a:rPr>
              <a:t>mai 1988</a:t>
            </a:r>
            <a:endParaRPr lang="fr-FR" sz="1200" kern="1200" dirty="0" smtClean="0">
              <a:solidFill>
                <a:schemeClr val="tx1"/>
              </a:solidFill>
              <a:effectLst/>
              <a:latin typeface="+mn-lt"/>
              <a:ea typeface="+mn-ea"/>
              <a:cs typeface="+mn-cs"/>
            </a:endParaRPr>
          </a:p>
          <a:p>
            <a:r>
              <a:rPr lang="fr-FR" sz="1200" i="1"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fr-FR" sz="1200" b="1" kern="1200" dirty="0" smtClean="0">
                <a:solidFill>
                  <a:schemeClr val="tx1"/>
                </a:solidFill>
                <a:effectLst/>
                <a:latin typeface="+mn-lt"/>
                <a:ea typeface="+mn-ea"/>
                <a:cs typeface="+mn-cs"/>
              </a:rPr>
              <a:t>Juillet 88- Microsoft commercialise </a:t>
            </a:r>
            <a:r>
              <a:rPr lang="fr-FR" sz="1200" b="1" kern="1200" dirty="0" err="1" smtClean="0">
                <a:solidFill>
                  <a:schemeClr val="tx1"/>
                </a:solidFill>
                <a:effectLst/>
                <a:latin typeface="+mn-lt"/>
                <a:ea typeface="+mn-ea"/>
                <a:cs typeface="+mn-cs"/>
              </a:rPr>
              <a:t>Ms-Dos</a:t>
            </a:r>
            <a:r>
              <a:rPr lang="fr-FR" sz="1200" b="1" kern="1200" dirty="0" smtClean="0">
                <a:solidFill>
                  <a:schemeClr val="tx1"/>
                </a:solidFill>
                <a:effectLst/>
                <a:latin typeface="+mn-lt"/>
                <a:ea typeface="+mn-ea"/>
                <a:cs typeface="+mn-cs"/>
              </a:rPr>
              <a:t> 4:</a:t>
            </a:r>
            <a:r>
              <a:rPr lang="fr-FR" sz="1200" kern="1200" dirty="0" smtClean="0">
                <a:solidFill>
                  <a:schemeClr val="tx1"/>
                </a:solidFill>
                <a:effectLst/>
                <a:latin typeface="+mn-lt"/>
                <a:ea typeface="+mn-ea"/>
                <a:cs typeface="+mn-cs"/>
              </a:rPr>
              <a:t> cette version supporte les disques durs de plus de 32 Mo et comporte une interface graphique, le Shell. C'est une version bugées, qui de plus ne laisse que très peu de mémoire libre, et sera quasiment ignorée des utilisateurs qui conserveront leur version 3.3.</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1989 : Intel 80486</a:t>
            </a:r>
            <a:r>
              <a:rPr lang="fr-FR" sz="1200" kern="1200" dirty="0" smtClean="0">
                <a:solidFill>
                  <a:schemeClr val="tx1"/>
                </a:solidFill>
                <a:effectLst/>
                <a:latin typeface="+mn-lt"/>
                <a:ea typeface="+mn-ea"/>
                <a:cs typeface="+mn-cs"/>
              </a:rPr>
              <a:t>. Intégrant 1,2 millions de transistors, le 486 est conçu comme un 386 et un 387 (coprocesseur mathématique) rassemblés dans la même puce. En outre il dispose d'une mémoire cache de 8 Ko, ce qui lui procure une puissance supérieure à fréquence égale. </a:t>
            </a:r>
          </a:p>
          <a:p>
            <a:r>
              <a:rPr lang="fr-FR" sz="1200" kern="1200" dirty="0" smtClean="0">
                <a:solidFill>
                  <a:schemeClr val="tx1"/>
                </a:solidFill>
                <a:effectLst/>
                <a:latin typeface="+mn-lt"/>
                <a:ea typeface="+mn-ea"/>
                <a:cs typeface="+mn-cs"/>
              </a:rPr>
              <a:t>Le processeur 80386  275000 transistors 3 ans avant</a:t>
            </a:r>
          </a:p>
          <a:p>
            <a:r>
              <a:rPr lang="fr-FR" sz="1200" kern="1200" dirty="0" smtClean="0">
                <a:solidFill>
                  <a:schemeClr val="tx1"/>
                </a:solidFill>
                <a:effectLst/>
                <a:latin typeface="+mn-lt"/>
                <a:ea typeface="+mn-ea"/>
                <a:cs typeface="+mn-cs"/>
              </a:rPr>
              <a:t> </a:t>
            </a:r>
          </a:p>
          <a:p>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25</a:t>
            </a:fld>
            <a:endParaRPr lang="fr-FR"/>
          </a:p>
        </p:txBody>
      </p:sp>
    </p:spTree>
    <p:extLst>
      <p:ext uri="{BB962C8B-B14F-4D97-AF65-F5344CB8AC3E}">
        <p14:creationId xmlns:p14="http://schemas.microsoft.com/office/powerpoint/2010/main" val="20417059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fr-FR" sz="1200" kern="1200" dirty="0" smtClean="0">
                <a:solidFill>
                  <a:schemeClr val="tx1"/>
                </a:solidFill>
                <a:effectLst/>
                <a:latin typeface="+mn-lt"/>
                <a:ea typeface="+mn-ea"/>
                <a:cs typeface="+mn-cs"/>
              </a:rPr>
              <a:t> </a:t>
            </a:r>
            <a:r>
              <a:rPr lang="fr-FR" sz="1200" b="1" kern="1200" dirty="0" smtClean="0">
                <a:solidFill>
                  <a:schemeClr val="tx1"/>
                </a:solidFill>
                <a:effectLst/>
                <a:latin typeface="+mn-lt"/>
                <a:ea typeface="+mn-ea"/>
                <a:cs typeface="+mn-cs"/>
              </a:rPr>
              <a:t>1990</a:t>
            </a:r>
            <a:r>
              <a:rPr lang="fr-FR" sz="1200" kern="1200" dirty="0" smtClean="0">
                <a:solidFill>
                  <a:schemeClr val="tx1"/>
                </a:solidFill>
                <a:effectLst/>
                <a:latin typeface="+mn-lt"/>
                <a:ea typeface="+mn-ea"/>
                <a:cs typeface="+mn-cs"/>
              </a:rPr>
              <a:t> </a:t>
            </a:r>
            <a:r>
              <a:rPr lang="fr-FR" sz="1200" b="1" kern="1200" dirty="0" smtClean="0">
                <a:solidFill>
                  <a:schemeClr val="tx1"/>
                </a:solidFill>
                <a:effectLst/>
                <a:latin typeface="+mn-lt"/>
                <a:ea typeface="+mn-ea"/>
                <a:cs typeface="+mn-cs"/>
              </a:rPr>
              <a:t>Windows 3</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Il faut attendre 1992 pour que le premier OS pour PC en 32 bits sorte… Ce sera IBM OS/2 2.0.</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1993 De son côté Microsoft sort ce qui devait devenir à l’origine OS/2 3.0, à savoir Windows NT 3.1.</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C’est un développement repartant de zéro, destiné aux ordinateurs personnels, aux </a:t>
            </a:r>
            <a:r>
              <a:rPr lang="fr-FR" sz="1200" u="sng" kern="1200" dirty="0" smtClean="0">
                <a:solidFill>
                  <a:schemeClr val="tx1"/>
                </a:solidFill>
                <a:effectLst/>
                <a:latin typeface="+mn-lt"/>
                <a:ea typeface="+mn-ea"/>
                <a:cs typeface="+mn-cs"/>
              </a:rPr>
              <a:t>serveurs</a:t>
            </a:r>
            <a:r>
              <a:rPr lang="fr-FR" sz="1200" kern="1200" dirty="0" smtClean="0">
                <a:solidFill>
                  <a:schemeClr val="tx1"/>
                </a:solidFill>
                <a:effectLst/>
                <a:latin typeface="+mn-lt"/>
                <a:ea typeface="+mn-ea"/>
                <a:cs typeface="+mn-cs"/>
              </a:rPr>
              <a:t> et à des ordinateurs non compatibles PC. C’est le premier OS de Microsoft entièrement 32 bits. Cependant, il est encore réservé au monde professionnel...</a:t>
            </a:r>
          </a:p>
          <a:p>
            <a:r>
              <a:rPr lang="fr-FR" sz="1200" kern="1200" dirty="0" smtClean="0">
                <a:solidFill>
                  <a:schemeClr val="tx1"/>
                </a:solidFill>
                <a:effectLst/>
                <a:latin typeface="+mn-lt"/>
                <a:ea typeface="+mn-ea"/>
                <a:cs typeface="+mn-cs"/>
              </a:rPr>
              <a:t>Les utilisateurs lambda devant se contenter de Windows 3.1 et 3.11, simple surcouche graphique de MS-DOS.</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1993 – The Pentium microprocesseur (CPU 32 Bits donc 4 Go adressable)</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 « standard » à cette époque est un disque dur de 250 Mbit - 8 Mb  de mémoire vive - carte vidéo accélératrice SVGA</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1995: Windows 95 - C’est la première branche grand public compatible 32 bits</a:t>
            </a:r>
            <a:r>
              <a:rPr lang="fr-FR" sz="1200" kern="1200" dirty="0" smtClean="0">
                <a:solidFill>
                  <a:schemeClr val="tx1"/>
                </a:solidFill>
                <a:effectLst/>
                <a:latin typeface="+mn-lt"/>
                <a:ea typeface="+mn-ea"/>
                <a:cs typeface="+mn-cs"/>
              </a:rPr>
              <a:t>. L'interface graphique était compatible avec le mode 32-bits mais basée sur l'OS MS-DOS nativement 16-bits avec néanmoins l'ajout de quelques modes de gestion améliorée de la mémoire</a:t>
            </a:r>
          </a:p>
          <a:p>
            <a:r>
              <a:rPr lang="fr-FR" sz="1200" kern="1200" dirty="0" smtClean="0">
                <a:solidFill>
                  <a:schemeClr val="tx1"/>
                </a:solidFill>
                <a:effectLst/>
                <a:latin typeface="+mn-lt"/>
                <a:ea typeface="+mn-ea"/>
                <a:cs typeface="+mn-cs"/>
              </a:rPr>
              <a:t>Windows 95 devait pouvoir fonctionner sur des configurations d’entrée de gamme avec 4 Mo de mémoire vive</a:t>
            </a:r>
          </a:p>
          <a:p>
            <a:r>
              <a:rPr lang="fr-FR" sz="1200" kern="1200" dirty="0" smtClean="0">
                <a:solidFill>
                  <a:schemeClr val="tx1"/>
                </a:solidFill>
                <a:effectLst/>
                <a:latin typeface="+mn-lt"/>
                <a:ea typeface="+mn-ea"/>
                <a:cs typeface="+mn-cs"/>
              </a:rPr>
              <a:t>Les PC démarraient sous MS-DOS 7.0 Ensuite, la partie graphique prenait le dessus, partie entièrement 32 bits.</a:t>
            </a:r>
          </a:p>
          <a:p>
            <a:r>
              <a:rPr lang="fr-FR" sz="1200" kern="1200" dirty="0" smtClean="0">
                <a:solidFill>
                  <a:schemeClr val="tx1"/>
                </a:solidFill>
                <a:effectLst/>
                <a:latin typeface="+mn-lt"/>
                <a:ea typeface="+mn-ea"/>
                <a:cs typeface="+mn-cs"/>
              </a:rPr>
              <a:t>En 1995, le haut de gamme coté mémoire vive, c’était 16 Mo.</a:t>
            </a:r>
          </a:p>
          <a:p>
            <a:r>
              <a:rPr lang="fr-FR" sz="1200" kern="1200" dirty="0" smtClean="0">
                <a:solidFill>
                  <a:schemeClr val="tx1"/>
                </a:solidFill>
                <a:effectLst/>
                <a:latin typeface="+mn-lt"/>
                <a:ea typeface="+mn-ea"/>
                <a:cs typeface="+mn-cs"/>
              </a:rPr>
              <a:t>En 13 ans, cette capacité a été multipliée par 256…</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Win 98 en 1998</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p>
          <a:p>
            <a:endParaRPr lang="fr-FR"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C6EAC7D-5A89-47C2-8ABA-56C9C2DEF7A4}" type="slidenum">
              <a:rPr lang="fr-FR" smtClean="0"/>
              <a:pPr/>
              <a:t>26</a:t>
            </a:fld>
            <a:endParaRPr lang="fr-FR"/>
          </a:p>
        </p:txBody>
      </p:sp>
    </p:spTree>
    <p:extLst>
      <p:ext uri="{BB962C8B-B14F-4D97-AF65-F5344CB8AC3E}">
        <p14:creationId xmlns:p14="http://schemas.microsoft.com/office/powerpoint/2010/main" val="16222822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2000 : Windows me</a:t>
            </a:r>
            <a:r>
              <a:rPr lang="fr-FR" sz="1200" kern="1200" dirty="0" smtClean="0">
                <a:solidFill>
                  <a:schemeClr val="tx1"/>
                </a:solidFill>
                <a:effectLst/>
                <a:latin typeface="+mn-lt"/>
                <a:ea typeface="+mn-ea"/>
                <a:cs typeface="+mn-cs"/>
              </a:rPr>
              <a:t> (intégrant des fonctions de restauration)</a:t>
            </a:r>
          </a:p>
          <a:p>
            <a:r>
              <a:rPr lang="fr-FR" sz="1200" b="1"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fr-FR" sz="1200" b="1" kern="1200" dirty="0" smtClean="0">
                <a:solidFill>
                  <a:schemeClr val="tx1"/>
                </a:solidFill>
                <a:effectLst/>
                <a:latin typeface="+mn-lt"/>
                <a:ea typeface="+mn-ea"/>
                <a:cs typeface="+mn-cs"/>
              </a:rPr>
              <a:t>Windows NT 5.0 alias Windows 2000 Pro. L’un des 1</a:t>
            </a:r>
            <a:r>
              <a:rPr lang="fr-FR" sz="1200" b="1" kern="1200" baseline="30000" dirty="0" smtClean="0">
                <a:solidFill>
                  <a:schemeClr val="tx1"/>
                </a:solidFill>
                <a:effectLst/>
                <a:latin typeface="+mn-lt"/>
                <a:ea typeface="+mn-ea"/>
                <a:cs typeface="+mn-cs"/>
              </a:rPr>
              <a:t>ER</a:t>
            </a:r>
            <a:r>
              <a:rPr lang="fr-FR" sz="1200" b="1" kern="1200" dirty="0" smtClean="0">
                <a:solidFill>
                  <a:schemeClr val="tx1"/>
                </a:solidFill>
                <a:effectLst/>
                <a:latin typeface="+mn-lt"/>
                <a:ea typeface="+mn-ea"/>
                <a:cs typeface="+mn-cs"/>
              </a:rPr>
              <a:t> Windows NT vraiment utilisable par le « grand public »</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2001: sortie de Whistler plus connu sous le nom de Windows XP</a:t>
            </a: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À partir de Windows XP, on peut considérer que le DOS a bel et bien disparu des systèmes d’exploitation grand public de Microsoft, bien qu’une émulation reste disponible.</a:t>
            </a:r>
          </a:p>
          <a:p>
            <a:r>
              <a:rPr lang="fr-FR" sz="1200" kern="1200" dirty="0" smtClean="0">
                <a:solidFill>
                  <a:schemeClr val="tx1"/>
                </a:solidFill>
                <a:effectLst/>
                <a:latin typeface="+mn-lt"/>
                <a:ea typeface="+mn-ea"/>
                <a:cs typeface="+mn-cs"/>
              </a:rPr>
              <a:t> C’est en réalité Windows NT 5.1, premier Windows grand public entièrement 32 bits.</a:t>
            </a:r>
          </a:p>
          <a:p>
            <a:r>
              <a:rPr lang="fr-FR" sz="1200" kern="1200" dirty="0" smtClean="0">
                <a:solidFill>
                  <a:schemeClr val="tx1"/>
                </a:solidFill>
                <a:effectLst/>
                <a:latin typeface="+mn-lt"/>
                <a:ea typeface="+mn-ea"/>
                <a:cs typeface="+mn-cs"/>
              </a:rPr>
              <a:t>Donc, il aura fallu 15 ans pour que les OS « full » 32 bits s’imposent enfin sur les PC.</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2003: AMD CPU 64 bits</a:t>
            </a:r>
            <a:r>
              <a:rPr lang="fr-FR" sz="1200" kern="1200" dirty="0" smtClean="0">
                <a:solidFill>
                  <a:schemeClr val="tx1"/>
                </a:solidFill>
                <a:effectLst/>
                <a:latin typeface="+mn-lt"/>
                <a:ea typeface="+mn-ea"/>
                <a:cs typeface="+mn-cs"/>
              </a:rPr>
              <a:t> - Depuis 2003 et le lancement des </a:t>
            </a:r>
            <a:r>
              <a:rPr lang="fr-FR" sz="1200" kern="1200" dirty="0" err="1" smtClean="0">
                <a:solidFill>
                  <a:schemeClr val="tx1"/>
                </a:solidFill>
                <a:effectLst/>
                <a:latin typeface="+mn-lt"/>
                <a:ea typeface="+mn-ea"/>
                <a:cs typeface="+mn-cs"/>
              </a:rPr>
              <a:t>Athlon</a:t>
            </a:r>
            <a:r>
              <a:rPr lang="fr-FR" sz="1200" kern="1200" dirty="0" smtClean="0">
                <a:solidFill>
                  <a:schemeClr val="tx1"/>
                </a:solidFill>
                <a:effectLst/>
                <a:latin typeface="+mn-lt"/>
                <a:ea typeface="+mn-ea"/>
                <a:cs typeface="+mn-cs"/>
              </a:rPr>
              <a:t> 64 par AMD, les processeurs 64 bits ont peu à peu envahi le marché des processeurs grand-public.</a:t>
            </a:r>
          </a:p>
          <a:p>
            <a:r>
              <a:rPr lang="fr-FR" sz="1200" kern="1200" dirty="0" smtClean="0">
                <a:solidFill>
                  <a:schemeClr val="tx1"/>
                </a:solidFill>
                <a:effectLst/>
                <a:latin typeface="+mn-lt"/>
                <a:ea typeface="+mn-ea"/>
                <a:cs typeface="+mn-cs"/>
              </a:rPr>
              <a:t>Avec le 64 bits, la barrière des 4 </a:t>
            </a:r>
            <a:r>
              <a:rPr lang="fr-FR" sz="1200" kern="1200" dirty="0" err="1" smtClean="0">
                <a:solidFill>
                  <a:schemeClr val="tx1"/>
                </a:solidFill>
                <a:effectLst/>
                <a:latin typeface="+mn-lt"/>
                <a:ea typeface="+mn-ea"/>
                <a:cs typeface="+mn-cs"/>
              </a:rPr>
              <a:t>GiO</a:t>
            </a:r>
            <a:r>
              <a:rPr lang="fr-FR" sz="1200" kern="1200" dirty="0" smtClean="0">
                <a:solidFill>
                  <a:schemeClr val="tx1"/>
                </a:solidFill>
                <a:effectLst/>
                <a:latin typeface="+mn-lt"/>
                <a:ea typeface="+mn-ea"/>
                <a:cs typeface="+mn-cs"/>
              </a:rPr>
              <a:t> de l’i386 est explosée. On passe de 2^32 octets adressables (4 </a:t>
            </a:r>
            <a:r>
              <a:rPr lang="fr-FR" sz="1200" kern="1200" dirty="0" err="1" smtClean="0">
                <a:solidFill>
                  <a:schemeClr val="tx1"/>
                </a:solidFill>
                <a:effectLst/>
                <a:latin typeface="+mn-lt"/>
                <a:ea typeface="+mn-ea"/>
                <a:cs typeface="+mn-cs"/>
              </a:rPr>
              <a:t>GiO</a:t>
            </a:r>
            <a:r>
              <a:rPr lang="fr-FR" sz="1200" kern="1200" dirty="0" smtClean="0">
                <a:solidFill>
                  <a:schemeClr val="tx1"/>
                </a:solidFill>
                <a:effectLst/>
                <a:latin typeface="+mn-lt"/>
                <a:ea typeface="+mn-ea"/>
                <a:cs typeface="+mn-cs"/>
              </a:rPr>
              <a:t>) à 2^64 octets adressables, soit 16 384 Go de mémoire adressable</a:t>
            </a:r>
          </a:p>
          <a:p>
            <a:r>
              <a:rPr lang="fr-FR" sz="1200" kern="1200" dirty="0" smtClean="0">
                <a:solidFill>
                  <a:schemeClr val="tx1"/>
                </a:solidFill>
                <a:effectLst/>
                <a:latin typeface="+mn-lt"/>
                <a:ea typeface="+mn-ea"/>
                <a:cs typeface="+mn-cs"/>
              </a:rPr>
              <a:t>Pourtant, beaucoup des processeurs 64 bits étaient utilisés avec des systèmes d'exploitation 32 bits.</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2005 : Un premier pas vers le 64 Bits a été franchi avec la version de Windows XP conçue pour les processeurs 64 bits,</a:t>
            </a:r>
            <a:r>
              <a:rPr lang="fr-FR" sz="1200" kern="1200" dirty="0" smtClean="0">
                <a:solidFill>
                  <a:schemeClr val="tx1"/>
                </a:solidFill>
                <a:effectLst/>
                <a:latin typeface="+mn-lt"/>
                <a:ea typeface="+mn-ea"/>
                <a:cs typeface="+mn-cs"/>
              </a:rPr>
              <a:t> mais celle-ci n’était pas destinée à être utilisée en production ; il s’agissait plutôt d’un essai</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2006 : Windows vista</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Novembre 2006 (pour entreprises) - Janvier 2007 (pour le grand public)</a:t>
            </a:r>
          </a:p>
          <a:p>
            <a:r>
              <a:rPr lang="fr-FR" sz="1200" kern="1200" dirty="0" smtClean="0">
                <a:solidFill>
                  <a:schemeClr val="tx1"/>
                </a:solidFill>
                <a:effectLst/>
                <a:latin typeface="+mn-lt"/>
                <a:ea typeface="+mn-ea"/>
                <a:cs typeface="+mn-cs"/>
              </a:rPr>
              <a:t> Limite de 16Tio de ram pour CPU 64 bits : une limite théorique bien au-dessus de la réalité pratique puisqu'un système comme Windows Vista 64 bits (dans son édition Professionnelle ou Intégrale) peut gérer jusqu'à 128 Go de mémoire vive. La version Familiale Basique de Windows Vista étant  limitée à 8 Go, tandis que la version Familiale Premium gérait jusqu'à 16 Go.</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2009 : Windows 7 (Windows Vienna)</a:t>
            </a:r>
            <a:r>
              <a:rPr lang="fr-FR" sz="1200" kern="1200" dirty="0" smtClean="0">
                <a:solidFill>
                  <a:schemeClr val="tx1"/>
                </a:solidFill>
                <a:effectLst/>
                <a:latin typeface="+mn-lt"/>
                <a:ea typeface="+mn-ea"/>
                <a:cs typeface="+mn-cs"/>
              </a:rPr>
              <a:t> : sorti le 22 octobre 2009</a:t>
            </a:r>
          </a:p>
          <a:p>
            <a:r>
              <a:rPr lang="fr-FR" sz="1200" kern="1200" dirty="0" smtClean="0">
                <a:solidFill>
                  <a:schemeClr val="tx1"/>
                </a:solidFill>
                <a:effectLst/>
                <a:latin typeface="+mn-lt"/>
                <a:ea typeface="+mn-ea"/>
                <a:cs typeface="+mn-cs"/>
              </a:rPr>
              <a:t>Une grande nouveauté de Windows 7 est le mode Windows XP. Pour rappel, ce mode permet de lancer toutes les applications Windows 16 et 32 bits et de disposer gratuitement d'une licence de Windows XP SP3 exploitable au sein d'une machine virtuelle.</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Windows 8 : sorti le 26 octobre 2012.</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Windows 10 : sorti le 29 juillet 2015</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Pour Windows 7,8 et Windows 10 je vous donne juste après les limitations mémoire imposées par le système d’exploitation</a:t>
            </a:r>
          </a:p>
          <a:p>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lang="fr-FR"/>
            </a:pPr>
            <a:endParaRPr lang="fr-FR"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693FD4-8F83-4EF7-AC3F-0DC0388986B0}" type="slidenum">
              <a:rPr lang="fr-FR" smtClean="0"/>
              <a:pPr/>
              <a:t>27</a:t>
            </a:fld>
            <a:endParaRPr lang="fr-FR"/>
          </a:p>
        </p:txBody>
      </p:sp>
    </p:spTree>
    <p:extLst>
      <p:ext uri="{BB962C8B-B14F-4D97-AF65-F5344CB8AC3E}">
        <p14:creationId xmlns:p14="http://schemas.microsoft.com/office/powerpoint/2010/main" val="1222030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lang="fr-FR"/>
            </a:pPr>
            <a:r>
              <a:rPr lang="fr-FR" sz="1200" dirty="0" smtClean="0"/>
              <a:t>LIRE</a:t>
            </a:r>
          </a:p>
        </p:txBody>
      </p:sp>
      <p:sp>
        <p:nvSpPr>
          <p:cNvPr id="4" name="Slide Number Placeholder 3"/>
          <p:cNvSpPr>
            <a:spLocks noGrp="1"/>
          </p:cNvSpPr>
          <p:nvPr>
            <p:ph type="sldNum" sz="quarter" idx="10"/>
          </p:nvPr>
        </p:nvSpPr>
        <p:spPr/>
        <p:txBody>
          <a:bodyPr/>
          <a:lstStyle/>
          <a:p>
            <a:fld id="{75693FD4-8F83-4EF7-AC3F-0DC0388986B0}" type="slidenum">
              <a:rPr lang="fr-FR" smtClean="0"/>
              <a:pPr/>
              <a:t>28</a:t>
            </a:fld>
            <a:endParaRPr lang="fr-FR"/>
          </a:p>
        </p:txBody>
      </p:sp>
    </p:spTree>
    <p:extLst>
      <p:ext uri="{BB962C8B-B14F-4D97-AF65-F5344CB8AC3E}">
        <p14:creationId xmlns:p14="http://schemas.microsoft.com/office/powerpoint/2010/main" val="13678518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L'Intel </a:t>
            </a:r>
            <a:r>
              <a:rPr lang="fr-FR" sz="1200" b="1" kern="1200" dirty="0" err="1" smtClean="0">
                <a:solidFill>
                  <a:schemeClr val="tx1"/>
                </a:solidFill>
                <a:effectLst/>
                <a:latin typeface="+mn-lt"/>
                <a:ea typeface="+mn-ea"/>
                <a:cs typeface="+mn-cs"/>
              </a:rPr>
              <a:t>Core</a:t>
            </a:r>
            <a:r>
              <a:rPr lang="fr-FR" sz="1200" b="1" kern="1200" dirty="0" smtClean="0">
                <a:solidFill>
                  <a:schemeClr val="tx1"/>
                </a:solidFill>
                <a:effectLst/>
                <a:latin typeface="+mn-lt"/>
                <a:ea typeface="+mn-ea"/>
                <a:cs typeface="+mn-cs"/>
              </a:rPr>
              <a:t> i5-4200U</a:t>
            </a:r>
            <a:r>
              <a:rPr lang="fr-FR" sz="1200" kern="1200" dirty="0" smtClean="0">
                <a:solidFill>
                  <a:schemeClr val="tx1"/>
                </a:solidFill>
                <a:effectLst/>
                <a:latin typeface="+mn-lt"/>
                <a:ea typeface="+mn-ea"/>
                <a:cs typeface="+mn-cs"/>
              </a:rPr>
              <a:t> est un processeur ULV (Ultra Basse Tension) dual-</a:t>
            </a:r>
            <a:r>
              <a:rPr lang="fr-FR" sz="1200" kern="1200" dirty="0" err="1" smtClean="0">
                <a:solidFill>
                  <a:schemeClr val="tx1"/>
                </a:solidFill>
                <a:effectLst/>
                <a:latin typeface="+mn-lt"/>
                <a:ea typeface="+mn-ea"/>
                <a:cs typeface="+mn-cs"/>
              </a:rPr>
              <a:t>core</a:t>
            </a:r>
            <a:r>
              <a:rPr lang="fr-FR" sz="1200" kern="1200" dirty="0" smtClean="0">
                <a:solidFill>
                  <a:schemeClr val="tx1"/>
                </a:solidFill>
                <a:effectLst/>
                <a:latin typeface="+mn-lt"/>
                <a:ea typeface="+mn-ea"/>
                <a:cs typeface="+mn-cs"/>
              </a:rPr>
              <a:t> pour </a:t>
            </a:r>
            <a:r>
              <a:rPr lang="fr-FR" sz="1200" kern="1200" dirty="0" err="1" smtClean="0">
                <a:solidFill>
                  <a:schemeClr val="tx1"/>
                </a:solidFill>
                <a:effectLst/>
                <a:latin typeface="+mn-lt"/>
                <a:ea typeface="+mn-ea"/>
                <a:cs typeface="+mn-cs"/>
              </a:rPr>
              <a:t>Ultrabooks</a:t>
            </a:r>
            <a:r>
              <a:rPr lang="fr-FR" sz="1200" kern="1200" dirty="0" smtClean="0">
                <a:solidFill>
                  <a:schemeClr val="tx1"/>
                </a:solidFill>
                <a:effectLst/>
                <a:latin typeface="+mn-lt"/>
                <a:ea typeface="+mn-ea"/>
                <a:cs typeface="+mn-cs"/>
              </a:rPr>
              <a:t> qui a été lancé au second trimestre 2013.</a:t>
            </a:r>
          </a:p>
          <a:p>
            <a:r>
              <a:rPr lang="fr-FR" sz="1200" kern="1200" dirty="0" smtClean="0">
                <a:solidFill>
                  <a:schemeClr val="tx1"/>
                </a:solidFill>
                <a:effectLst/>
                <a:latin typeface="+mn-lt"/>
                <a:ea typeface="+mn-ea"/>
                <a:cs typeface="+mn-cs"/>
              </a:rPr>
              <a:t>Max : 16 Go</a:t>
            </a:r>
          </a:p>
          <a:p>
            <a:r>
              <a:rPr lang="fr-FR" sz="1200" kern="1200" dirty="0" smtClean="0">
                <a:solidFill>
                  <a:schemeClr val="tx1"/>
                </a:solidFill>
                <a:effectLst/>
                <a:latin typeface="+mn-lt"/>
                <a:ea typeface="+mn-ea"/>
                <a:cs typeface="+mn-cs"/>
              </a:rPr>
              <a:t>2012 : Windows 8 64 bits gère 128 Go</a:t>
            </a:r>
          </a:p>
          <a:p>
            <a:r>
              <a:rPr lang="fr-FR" sz="1200" b="1" kern="1200" dirty="0" smtClean="0">
                <a:solidFill>
                  <a:schemeClr val="tx1"/>
                </a:solidFill>
                <a:effectLst/>
                <a:latin typeface="+mn-lt"/>
                <a:ea typeface="+mn-ea"/>
                <a:cs typeface="+mn-cs"/>
              </a:rPr>
              <a:t>Quant au i5-6600T Processor </a:t>
            </a:r>
            <a:r>
              <a:rPr lang="fr-FR" sz="1200" kern="1200" dirty="0" smtClean="0">
                <a:solidFill>
                  <a:schemeClr val="tx1"/>
                </a:solidFill>
                <a:effectLst/>
                <a:latin typeface="+mn-lt"/>
                <a:ea typeface="+mn-ea"/>
                <a:cs typeface="+mn-cs"/>
              </a:rPr>
              <a:t>: sortie en 2015 gère au max : 64 GB</a:t>
            </a:r>
          </a:p>
          <a:p>
            <a:r>
              <a:rPr lang="fr-FR" sz="1200" b="1"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Regarder donc ce que supportent votre OS et également votre CPU …</a:t>
            </a:r>
          </a:p>
          <a:p>
            <a:r>
              <a:rPr lang="fr-FR" sz="1200" kern="1200" dirty="0" smtClean="0">
                <a:solidFill>
                  <a:schemeClr val="tx1"/>
                </a:solidFill>
                <a:effectLst/>
                <a:latin typeface="+mn-lt"/>
                <a:ea typeface="+mn-ea"/>
                <a:cs typeface="+mn-cs"/>
              </a:rPr>
              <a:t>Voyons également au niveau des cartes mères :</a:t>
            </a:r>
          </a:p>
          <a:p>
            <a:r>
              <a:rPr lang="fr-FR" sz="1200" kern="1200" dirty="0" smtClean="0">
                <a:solidFill>
                  <a:schemeClr val="tx1"/>
                </a:solidFill>
                <a:effectLst/>
                <a:latin typeface="+mn-lt"/>
                <a:ea typeface="+mn-ea"/>
                <a:cs typeface="+mn-cs"/>
              </a:rPr>
              <a:t> </a:t>
            </a:r>
          </a:p>
          <a:p>
            <a:r>
              <a:rPr lang="fr-FR" sz="1200" b="1" kern="1200" dirty="0" smtClean="0">
                <a:solidFill>
                  <a:schemeClr val="tx1"/>
                </a:solidFill>
                <a:effectLst/>
                <a:latin typeface="+mn-lt"/>
                <a:ea typeface="+mn-ea"/>
                <a:cs typeface="+mn-cs"/>
              </a:rPr>
              <a:t>Asus A88X-PRO : max 64 Go multiple de 16</a:t>
            </a:r>
            <a:endParaRPr lang="fr-FR" sz="1200" kern="1200" dirty="0" smtClean="0">
              <a:solidFill>
                <a:schemeClr val="tx1"/>
              </a:solidFill>
              <a:effectLst/>
              <a:latin typeface="+mn-lt"/>
              <a:ea typeface="+mn-ea"/>
              <a:cs typeface="+mn-cs"/>
            </a:endParaRPr>
          </a:p>
          <a:p>
            <a:r>
              <a:rPr lang="fr-FR" sz="1200" b="1" kern="1200" dirty="0" err="1" smtClean="0">
                <a:solidFill>
                  <a:schemeClr val="tx1"/>
                </a:solidFill>
                <a:effectLst/>
                <a:latin typeface="+mn-lt"/>
                <a:ea typeface="+mn-ea"/>
                <a:cs typeface="+mn-cs"/>
              </a:rPr>
              <a:t>Rampage</a:t>
            </a:r>
            <a:r>
              <a:rPr lang="fr-FR" sz="1200" b="1" kern="1200" dirty="0" smtClean="0">
                <a:solidFill>
                  <a:schemeClr val="tx1"/>
                </a:solidFill>
                <a:effectLst/>
                <a:latin typeface="+mn-lt"/>
                <a:ea typeface="+mn-ea"/>
                <a:cs typeface="+mn-cs"/>
              </a:rPr>
              <a:t> V EXTREME/U3.1 : max 64 Go multiples de 8 </a:t>
            </a:r>
            <a:endParaRPr lang="fr-FR" sz="1200" kern="1200" dirty="0" smtClean="0">
              <a:solidFill>
                <a:schemeClr val="tx1"/>
              </a:solidFill>
              <a:effectLst/>
              <a:latin typeface="+mn-lt"/>
              <a:ea typeface="+mn-ea"/>
              <a:cs typeface="+mn-cs"/>
            </a:endParaRPr>
          </a:p>
          <a:p>
            <a:r>
              <a:rPr lang="fr-FR" sz="1200" b="1" kern="1200" dirty="0" smtClean="0">
                <a:solidFill>
                  <a:schemeClr val="tx1"/>
                </a:solidFill>
                <a:effectLst/>
                <a:latin typeface="+mn-lt"/>
                <a:ea typeface="+mn-ea"/>
                <a:cs typeface="+mn-cs"/>
              </a:rPr>
              <a:t>H81m2 : Max de 16 Gb (multiples de 8GB)</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Tout ceci en fonction du </a:t>
            </a:r>
            <a:r>
              <a:rPr lang="fr-FR" sz="1200" kern="1200" dirty="0" err="1" smtClean="0">
                <a:solidFill>
                  <a:schemeClr val="tx1"/>
                </a:solidFill>
                <a:effectLst/>
                <a:latin typeface="+mn-lt"/>
                <a:ea typeface="+mn-ea"/>
                <a:cs typeface="+mn-cs"/>
              </a:rPr>
              <a:t>cpu</a:t>
            </a:r>
            <a:r>
              <a:rPr lang="fr-FR" sz="1200" kern="1200" dirty="0" smtClean="0">
                <a:solidFill>
                  <a:schemeClr val="tx1"/>
                </a:solidFill>
                <a:effectLst/>
                <a:latin typeface="+mn-lt"/>
                <a:ea typeface="+mn-ea"/>
                <a:cs typeface="+mn-cs"/>
              </a:rPr>
              <a:t> (carte mère AMD ou Intel) et du chipset intégré à la carte mère (voir cours suivants sur le matériel)</a:t>
            </a:r>
          </a:p>
          <a:p>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Ceci ne manquera pas d’être complété par l’exposé d’Éric sur le Microprocesseur et Patrick sur la carte mère</a:t>
            </a:r>
          </a:p>
          <a:p>
            <a:r>
              <a:rPr lang="fr-FR" sz="1200" b="1"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endParaRPr lang="fr-FR" dirty="0"/>
          </a:p>
        </p:txBody>
      </p:sp>
      <p:sp>
        <p:nvSpPr>
          <p:cNvPr id="4" name="Slide Number Placeholder 3"/>
          <p:cNvSpPr>
            <a:spLocks noGrp="1"/>
          </p:cNvSpPr>
          <p:nvPr>
            <p:ph type="sldNum" sz="quarter" idx="10"/>
          </p:nvPr>
        </p:nvSpPr>
        <p:spPr/>
        <p:txBody>
          <a:bodyPr/>
          <a:lstStyle/>
          <a:p>
            <a:fld id="{75693FD4-8F83-4EF7-AC3F-0DC0388986B0}" type="slidenum">
              <a:rPr lang="fr-FR" smtClean="0"/>
              <a:pPr/>
              <a:t>29</a:t>
            </a:fld>
            <a:endParaRPr lang="fr-FR"/>
          </a:p>
        </p:txBody>
      </p:sp>
    </p:spTree>
    <p:extLst>
      <p:ext uri="{BB962C8B-B14F-4D97-AF65-F5344CB8AC3E}">
        <p14:creationId xmlns:p14="http://schemas.microsoft.com/office/powerpoint/2010/main" val="191985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8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LIRE</a:t>
            </a:r>
          </a:p>
          <a:p>
            <a:pPr>
              <a:lnSpc>
                <a:spcPct val="80000"/>
              </a:lnSpc>
            </a:pPr>
            <a:endParaRPr lang="fr-FR" dirty="0" smtClean="0"/>
          </a:p>
        </p:txBody>
      </p:sp>
      <p:sp>
        <p:nvSpPr>
          <p:cNvPr id="4" name="Slide Number Placeholder 3"/>
          <p:cNvSpPr>
            <a:spLocks noGrp="1"/>
          </p:cNvSpPr>
          <p:nvPr>
            <p:ph type="sldNum" sz="quarter" idx="10"/>
          </p:nvPr>
        </p:nvSpPr>
        <p:spPr/>
        <p:txBody>
          <a:bodyPr/>
          <a:lstStyle/>
          <a:p>
            <a:fld id="{EC6EAC7D-5A89-47C2-8ABA-56C9C2DEF7A4}" type="slidenum">
              <a:rPr lang="fr-FR" smtClean="0"/>
              <a:pPr/>
              <a:t>30</a:t>
            </a:fld>
            <a:endParaRPr lang="fr-FR"/>
          </a:p>
        </p:txBody>
      </p:sp>
    </p:spTree>
    <p:extLst>
      <p:ext uri="{BB962C8B-B14F-4D97-AF65-F5344CB8AC3E}">
        <p14:creationId xmlns:p14="http://schemas.microsoft.com/office/powerpoint/2010/main" val="38502862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3"/>
          <p:cNvSpPr>
            <a:spLocks noGrp="1" noChangeArrowheads="1"/>
          </p:cNvSpPr>
          <p:nvPr>
            <p:ph type="hdr" sz="quarter"/>
          </p:nvPr>
        </p:nvSpPr>
        <p:spPr>
          <a:noFill/>
        </p:spPr>
        <p:txBody>
          <a:bodyPr/>
          <a:lstStyle/>
          <a:p>
            <a:r>
              <a:rPr lang="fr-FR" dirty="0" smtClean="0"/>
              <a:t>Microsoft </a:t>
            </a:r>
            <a:r>
              <a:rPr lang="fr-FR" b="1" dirty="0" smtClean="0"/>
              <a:t>Excellence en ingénierie</a:t>
            </a:r>
            <a:endParaRPr lang="fr-FR" dirty="0" smtClean="0"/>
          </a:p>
        </p:txBody>
      </p:sp>
      <p:sp>
        <p:nvSpPr>
          <p:cNvPr id="40963" name="Rectangle 25"/>
          <p:cNvSpPr>
            <a:spLocks noGrp="1" noChangeArrowheads="1"/>
          </p:cNvSpPr>
          <p:nvPr>
            <p:ph type="ftr" sz="quarter" idx="4"/>
          </p:nvPr>
        </p:nvSpPr>
        <p:spPr>
          <a:noFill/>
        </p:spPr>
        <p:txBody>
          <a:bodyPr/>
          <a:lstStyle/>
          <a:p>
            <a:r>
              <a:rPr lang="fr-FR" dirty="0" smtClean="0"/>
              <a:t>Microsoft Confidentiel</a:t>
            </a:r>
          </a:p>
        </p:txBody>
      </p:sp>
      <p:sp>
        <p:nvSpPr>
          <p:cNvPr id="40964" name="Rectangle 26"/>
          <p:cNvSpPr>
            <a:spLocks noGrp="1" noChangeArrowheads="1"/>
          </p:cNvSpPr>
          <p:nvPr>
            <p:ph type="sldNum" sz="quarter" idx="5"/>
          </p:nvPr>
        </p:nvSpPr>
        <p:spPr>
          <a:noFill/>
        </p:spPr>
        <p:txBody>
          <a:bodyPr/>
          <a:lstStyle/>
          <a:p>
            <a:fld id="{85CEDE57-F8FE-4B43-B511-2E9F76624F74}" type="slidenum">
              <a:rPr lang="fr-FR" smtClean="0"/>
              <a:pPr/>
              <a:t>31</a:t>
            </a:fld>
            <a:endParaRPr lang="fr-FR" dirty="0" smtClean="0"/>
          </a:p>
        </p:txBody>
      </p:sp>
      <p:sp>
        <p:nvSpPr>
          <p:cNvPr id="40965" name="Rectangle 2"/>
          <p:cNvSpPr>
            <a:spLocks noGrp="1" noRot="1" noChangeAspect="1" noChangeArrowheads="1" noTextEdit="1"/>
          </p:cNvSpPr>
          <p:nvPr>
            <p:ph type="sldImg"/>
          </p:nvPr>
        </p:nvSpPr>
        <p:spPr>
          <a:xfrm>
            <a:off x="1157288" y="449263"/>
            <a:ext cx="4541837" cy="3408362"/>
          </a:xfrm>
          <a:ln/>
        </p:spPr>
      </p:sp>
      <p:sp>
        <p:nvSpPr>
          <p:cNvPr id="40966" name="Rectangle 3"/>
          <p:cNvSpPr>
            <a:spLocks noGrp="1" noChangeArrowheads="1"/>
          </p:cNvSpPr>
          <p:nvPr>
            <p:ph type="body" idx="1"/>
          </p:nvPr>
        </p:nvSpPr>
        <p:spPr>
          <a:xfrm>
            <a:off x="307492" y="4139472"/>
            <a:ext cx="6261652" cy="4593861"/>
          </a:xfrm>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LIRE</a:t>
            </a:r>
          </a:p>
          <a:p>
            <a:pPr>
              <a:buFontTx/>
              <a:buNone/>
            </a:pPr>
            <a:endParaRPr lang="fr-FR" dirty="0" smtClean="0"/>
          </a:p>
        </p:txBody>
      </p:sp>
    </p:spTree>
    <p:extLst>
      <p:ext uri="{BB962C8B-B14F-4D97-AF65-F5344CB8AC3E}">
        <p14:creationId xmlns:p14="http://schemas.microsoft.com/office/powerpoint/2010/main" val="29138255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3"/>
          <p:cNvSpPr>
            <a:spLocks noGrp="1" noChangeArrowheads="1"/>
          </p:cNvSpPr>
          <p:nvPr>
            <p:ph type="hdr" sz="quarter"/>
          </p:nvPr>
        </p:nvSpPr>
        <p:spPr>
          <a:noFill/>
        </p:spPr>
        <p:txBody>
          <a:bodyPr/>
          <a:lstStyle/>
          <a:p>
            <a:r>
              <a:rPr lang="fr-FR" dirty="0" smtClean="0"/>
              <a:t>Microsoft </a:t>
            </a:r>
            <a:r>
              <a:rPr lang="fr-FR" b="1" dirty="0" smtClean="0"/>
              <a:t>Excellence en ingénierie</a:t>
            </a:r>
            <a:endParaRPr lang="fr-FR" dirty="0" smtClean="0"/>
          </a:p>
        </p:txBody>
      </p:sp>
      <p:sp>
        <p:nvSpPr>
          <p:cNvPr id="41987" name="Rectangle 25"/>
          <p:cNvSpPr>
            <a:spLocks noGrp="1" noChangeArrowheads="1"/>
          </p:cNvSpPr>
          <p:nvPr>
            <p:ph type="ftr" sz="quarter" idx="4"/>
          </p:nvPr>
        </p:nvSpPr>
        <p:spPr>
          <a:noFill/>
        </p:spPr>
        <p:txBody>
          <a:bodyPr/>
          <a:lstStyle/>
          <a:p>
            <a:r>
              <a:rPr lang="fr-FR" dirty="0" smtClean="0"/>
              <a:t>Microsoft Confidentiel</a:t>
            </a:r>
          </a:p>
        </p:txBody>
      </p:sp>
      <p:sp>
        <p:nvSpPr>
          <p:cNvPr id="41988" name="Rectangle 26"/>
          <p:cNvSpPr>
            <a:spLocks noGrp="1" noChangeArrowheads="1"/>
          </p:cNvSpPr>
          <p:nvPr>
            <p:ph type="sldNum" sz="quarter" idx="5"/>
          </p:nvPr>
        </p:nvSpPr>
        <p:spPr>
          <a:noFill/>
        </p:spPr>
        <p:txBody>
          <a:bodyPr/>
          <a:lstStyle/>
          <a:p>
            <a:fld id="{B2B44A5F-6CE4-493C-A0D7-6834FF76660C}" type="slidenum">
              <a:rPr lang="fr-FR" smtClean="0"/>
              <a:pPr/>
              <a:t>32</a:t>
            </a:fld>
            <a:endParaRPr lang="fr-FR" dirty="0" smtClean="0"/>
          </a:p>
        </p:txBody>
      </p:sp>
      <p:sp>
        <p:nvSpPr>
          <p:cNvPr id="41989" name="Rectangle 2"/>
          <p:cNvSpPr>
            <a:spLocks noGrp="1" noRot="1" noChangeAspect="1" noChangeArrowheads="1" noTextEdit="1"/>
          </p:cNvSpPr>
          <p:nvPr>
            <p:ph type="sldImg"/>
          </p:nvPr>
        </p:nvSpPr>
        <p:spPr>
          <a:xfrm>
            <a:off x="1143000" y="450850"/>
            <a:ext cx="4572000" cy="3429000"/>
          </a:xfrm>
          <a:ln/>
        </p:spPr>
      </p:sp>
      <p:sp>
        <p:nvSpPr>
          <p:cNvPr id="41990" name="Rectangle 3"/>
          <p:cNvSpPr>
            <a:spLocks noGrp="1" noChangeArrowheads="1"/>
          </p:cNvSpPr>
          <p:nvPr>
            <p:ph type="body" idx="1"/>
          </p:nvPr>
        </p:nvSpPr>
        <p:spPr>
          <a:xfrm>
            <a:off x="307492" y="4130104"/>
            <a:ext cx="6261652" cy="4554823"/>
          </a:xfrm>
          <a:noFill/>
          <a:ln/>
        </p:spPr>
        <p:txBody>
          <a:bodyPr/>
          <a:lstStyle/>
          <a:p>
            <a:pPr>
              <a:buFontTx/>
              <a:buNone/>
            </a:pPr>
            <a:endParaRPr lang="fr-FR" dirty="0" smtClean="0"/>
          </a:p>
        </p:txBody>
      </p:sp>
    </p:spTree>
    <p:extLst>
      <p:ext uri="{BB962C8B-B14F-4D97-AF65-F5344CB8AC3E}">
        <p14:creationId xmlns:p14="http://schemas.microsoft.com/office/powerpoint/2010/main" val="5428580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p:cNvSpPr>
            <a:spLocks noGrp="1" noChangeArrowheads="1"/>
          </p:cNvSpPr>
          <p:nvPr>
            <p:ph type="hdr" sz="quarter"/>
          </p:nvPr>
        </p:nvSpPr>
        <p:spPr>
          <a:noFill/>
        </p:spPr>
        <p:txBody>
          <a:bodyPr/>
          <a:lstStyle/>
          <a:p>
            <a:r>
              <a:rPr lang="fr-FR" dirty="0" smtClean="0"/>
              <a:t>Microsoft </a:t>
            </a:r>
            <a:r>
              <a:rPr lang="fr-FR" b="1" dirty="0" smtClean="0"/>
              <a:t>Excellence en ingénierie</a:t>
            </a:r>
            <a:endParaRPr lang="fr-FR" dirty="0" smtClean="0"/>
          </a:p>
        </p:txBody>
      </p:sp>
      <p:sp>
        <p:nvSpPr>
          <p:cNvPr id="43011" name="Rectangle 25"/>
          <p:cNvSpPr>
            <a:spLocks noGrp="1" noChangeArrowheads="1"/>
          </p:cNvSpPr>
          <p:nvPr>
            <p:ph type="ftr" sz="quarter" idx="4"/>
          </p:nvPr>
        </p:nvSpPr>
        <p:spPr>
          <a:noFill/>
        </p:spPr>
        <p:txBody>
          <a:bodyPr/>
          <a:lstStyle/>
          <a:p>
            <a:r>
              <a:rPr lang="fr-FR" dirty="0" smtClean="0"/>
              <a:t>Microsoft Confidentiel</a:t>
            </a:r>
          </a:p>
        </p:txBody>
      </p:sp>
      <p:sp>
        <p:nvSpPr>
          <p:cNvPr id="43012" name="Rectangle 26"/>
          <p:cNvSpPr>
            <a:spLocks noGrp="1" noChangeArrowheads="1"/>
          </p:cNvSpPr>
          <p:nvPr>
            <p:ph type="sldNum" sz="quarter" idx="5"/>
          </p:nvPr>
        </p:nvSpPr>
        <p:spPr>
          <a:noFill/>
        </p:spPr>
        <p:txBody>
          <a:bodyPr/>
          <a:lstStyle/>
          <a:p>
            <a:fld id="{B5FF76F4-FC11-42FE-9D94-04E3E6D16C06}" type="slidenum">
              <a:rPr lang="fr-FR" smtClean="0"/>
              <a:pPr/>
              <a:t>33</a:t>
            </a:fld>
            <a:endParaRPr lang="fr-FR" dirty="0" smtClean="0"/>
          </a:p>
        </p:txBody>
      </p:sp>
      <p:sp>
        <p:nvSpPr>
          <p:cNvPr id="43013" name="Rectangle 2"/>
          <p:cNvSpPr>
            <a:spLocks noGrp="1" noRot="1" noChangeAspect="1" noChangeArrowheads="1" noTextEdit="1"/>
          </p:cNvSpPr>
          <p:nvPr>
            <p:ph type="sldImg"/>
          </p:nvPr>
        </p:nvSpPr>
        <p:spPr>
          <a:xfrm>
            <a:off x="1143000" y="450850"/>
            <a:ext cx="4572000" cy="3429000"/>
          </a:xfrm>
          <a:ln/>
        </p:spPr>
      </p:sp>
      <p:sp>
        <p:nvSpPr>
          <p:cNvPr id="43014" name="Rectangle 3"/>
          <p:cNvSpPr>
            <a:spLocks noGrp="1" noChangeArrowheads="1"/>
          </p:cNvSpPr>
          <p:nvPr>
            <p:ph type="body" idx="1"/>
          </p:nvPr>
        </p:nvSpPr>
        <p:spPr>
          <a:xfrm>
            <a:off x="307492" y="4130103"/>
            <a:ext cx="6261652" cy="4603230"/>
          </a:xfrm>
          <a:noFill/>
          <a:ln/>
        </p:spPr>
        <p:txBody>
          <a:bodyPr/>
          <a:lstStyle/>
          <a:p>
            <a:endParaRPr lang="fr-FR" dirty="0" smtClean="0"/>
          </a:p>
          <a:p>
            <a:endParaRPr lang="fr-FR" dirty="0" smtClean="0"/>
          </a:p>
          <a:p>
            <a:endParaRPr lang="fr-FR" dirty="0" smtClean="0"/>
          </a:p>
        </p:txBody>
      </p:sp>
    </p:spTree>
    <p:extLst>
      <p:ext uri="{BB962C8B-B14F-4D97-AF65-F5344CB8AC3E}">
        <p14:creationId xmlns:p14="http://schemas.microsoft.com/office/powerpoint/2010/main" val="33477095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p:cNvSpPr>
            <a:spLocks noGrp="1" noChangeArrowheads="1"/>
          </p:cNvSpPr>
          <p:nvPr>
            <p:ph type="hdr" sz="quarter"/>
          </p:nvPr>
        </p:nvSpPr>
        <p:spPr>
          <a:noFill/>
        </p:spPr>
        <p:txBody>
          <a:bodyPr/>
          <a:lstStyle/>
          <a:p>
            <a:r>
              <a:rPr lang="fr-FR" dirty="0" smtClean="0"/>
              <a:t>Microsoft </a:t>
            </a:r>
            <a:r>
              <a:rPr lang="fr-FR" b="1" dirty="0" smtClean="0"/>
              <a:t>Excellence en ingénierie</a:t>
            </a:r>
            <a:endParaRPr lang="fr-FR" dirty="0" smtClean="0"/>
          </a:p>
        </p:txBody>
      </p:sp>
      <p:sp>
        <p:nvSpPr>
          <p:cNvPr id="43011" name="Rectangle 25"/>
          <p:cNvSpPr>
            <a:spLocks noGrp="1" noChangeArrowheads="1"/>
          </p:cNvSpPr>
          <p:nvPr>
            <p:ph type="ftr" sz="quarter" idx="4"/>
          </p:nvPr>
        </p:nvSpPr>
        <p:spPr>
          <a:noFill/>
        </p:spPr>
        <p:txBody>
          <a:bodyPr/>
          <a:lstStyle/>
          <a:p>
            <a:r>
              <a:rPr lang="fr-FR" dirty="0" smtClean="0"/>
              <a:t>Microsoft Confidentiel</a:t>
            </a:r>
          </a:p>
        </p:txBody>
      </p:sp>
      <p:sp>
        <p:nvSpPr>
          <p:cNvPr id="43012" name="Rectangle 26"/>
          <p:cNvSpPr>
            <a:spLocks noGrp="1" noChangeArrowheads="1"/>
          </p:cNvSpPr>
          <p:nvPr>
            <p:ph type="sldNum" sz="quarter" idx="5"/>
          </p:nvPr>
        </p:nvSpPr>
        <p:spPr>
          <a:noFill/>
        </p:spPr>
        <p:txBody>
          <a:bodyPr/>
          <a:lstStyle/>
          <a:p>
            <a:fld id="{B5FF76F4-FC11-42FE-9D94-04E3E6D16C06}" type="slidenum">
              <a:rPr lang="fr-FR" smtClean="0"/>
              <a:pPr/>
              <a:t>34</a:t>
            </a:fld>
            <a:endParaRPr lang="fr-FR" dirty="0" smtClean="0"/>
          </a:p>
        </p:txBody>
      </p:sp>
      <p:sp>
        <p:nvSpPr>
          <p:cNvPr id="43013" name="Rectangle 2"/>
          <p:cNvSpPr>
            <a:spLocks noGrp="1" noRot="1" noChangeAspect="1" noChangeArrowheads="1" noTextEdit="1"/>
          </p:cNvSpPr>
          <p:nvPr>
            <p:ph type="sldImg"/>
          </p:nvPr>
        </p:nvSpPr>
        <p:spPr>
          <a:xfrm>
            <a:off x="1143000" y="450850"/>
            <a:ext cx="4572000" cy="3429000"/>
          </a:xfrm>
          <a:ln/>
        </p:spPr>
      </p:sp>
      <p:sp>
        <p:nvSpPr>
          <p:cNvPr id="43014" name="Rectangle 3"/>
          <p:cNvSpPr>
            <a:spLocks noGrp="1" noChangeArrowheads="1"/>
          </p:cNvSpPr>
          <p:nvPr>
            <p:ph type="body" idx="1"/>
          </p:nvPr>
        </p:nvSpPr>
        <p:spPr>
          <a:xfrm>
            <a:off x="307492" y="4130103"/>
            <a:ext cx="6261652" cy="4603230"/>
          </a:xfrm>
          <a:noFill/>
          <a:ln/>
        </p:spPr>
        <p:txBody>
          <a:bodyPr/>
          <a:lstStyle/>
          <a:p>
            <a:endParaRPr lang="fr-FR" dirty="0" smtClean="0"/>
          </a:p>
        </p:txBody>
      </p:sp>
    </p:spTree>
    <p:extLst>
      <p:ext uri="{BB962C8B-B14F-4D97-AF65-F5344CB8AC3E}">
        <p14:creationId xmlns:p14="http://schemas.microsoft.com/office/powerpoint/2010/main" val="12735391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p:cNvSpPr>
            <a:spLocks noGrp="1" noChangeArrowheads="1"/>
          </p:cNvSpPr>
          <p:nvPr>
            <p:ph type="hdr" sz="quarter"/>
          </p:nvPr>
        </p:nvSpPr>
        <p:spPr>
          <a:noFill/>
        </p:spPr>
        <p:txBody>
          <a:bodyPr/>
          <a:lstStyle/>
          <a:p>
            <a:r>
              <a:rPr lang="fr-FR" dirty="0" smtClean="0"/>
              <a:t>Microsoft </a:t>
            </a:r>
            <a:r>
              <a:rPr lang="fr-FR" b="1" dirty="0" smtClean="0"/>
              <a:t>Excellence en ingénierie</a:t>
            </a:r>
            <a:endParaRPr lang="fr-FR" dirty="0" smtClean="0"/>
          </a:p>
        </p:txBody>
      </p:sp>
      <p:sp>
        <p:nvSpPr>
          <p:cNvPr id="43011" name="Rectangle 25"/>
          <p:cNvSpPr>
            <a:spLocks noGrp="1" noChangeArrowheads="1"/>
          </p:cNvSpPr>
          <p:nvPr>
            <p:ph type="ftr" sz="quarter" idx="4"/>
          </p:nvPr>
        </p:nvSpPr>
        <p:spPr>
          <a:noFill/>
        </p:spPr>
        <p:txBody>
          <a:bodyPr/>
          <a:lstStyle/>
          <a:p>
            <a:r>
              <a:rPr lang="fr-FR" dirty="0" smtClean="0"/>
              <a:t>Microsoft Confidentiel</a:t>
            </a:r>
          </a:p>
        </p:txBody>
      </p:sp>
      <p:sp>
        <p:nvSpPr>
          <p:cNvPr id="43012" name="Rectangle 26"/>
          <p:cNvSpPr>
            <a:spLocks noGrp="1" noChangeArrowheads="1"/>
          </p:cNvSpPr>
          <p:nvPr>
            <p:ph type="sldNum" sz="quarter" idx="5"/>
          </p:nvPr>
        </p:nvSpPr>
        <p:spPr>
          <a:noFill/>
        </p:spPr>
        <p:txBody>
          <a:bodyPr/>
          <a:lstStyle/>
          <a:p>
            <a:fld id="{B5FF76F4-FC11-42FE-9D94-04E3E6D16C06}" type="slidenum">
              <a:rPr lang="fr-FR" smtClean="0"/>
              <a:pPr/>
              <a:t>35</a:t>
            </a:fld>
            <a:endParaRPr lang="fr-FR" dirty="0" smtClean="0"/>
          </a:p>
        </p:txBody>
      </p:sp>
      <p:sp>
        <p:nvSpPr>
          <p:cNvPr id="43013" name="Rectangle 2"/>
          <p:cNvSpPr>
            <a:spLocks noGrp="1" noRot="1" noChangeAspect="1" noChangeArrowheads="1" noTextEdit="1"/>
          </p:cNvSpPr>
          <p:nvPr>
            <p:ph type="sldImg"/>
          </p:nvPr>
        </p:nvSpPr>
        <p:spPr>
          <a:xfrm>
            <a:off x="1143000" y="450850"/>
            <a:ext cx="4572000" cy="3429000"/>
          </a:xfrm>
          <a:ln/>
        </p:spPr>
      </p:sp>
      <p:sp>
        <p:nvSpPr>
          <p:cNvPr id="43014" name="Rectangle 3"/>
          <p:cNvSpPr>
            <a:spLocks noGrp="1" noChangeArrowheads="1"/>
          </p:cNvSpPr>
          <p:nvPr>
            <p:ph type="body" idx="1"/>
          </p:nvPr>
        </p:nvSpPr>
        <p:spPr>
          <a:xfrm>
            <a:off x="307492" y="4130103"/>
            <a:ext cx="6261652" cy="4603230"/>
          </a:xfrm>
          <a:noFill/>
          <a:ln/>
        </p:spPr>
        <p:txBody>
          <a:bodyPr/>
          <a:lstStyle/>
          <a:p>
            <a:endParaRPr lang="fr-FR" dirty="0" smtClean="0"/>
          </a:p>
        </p:txBody>
      </p:sp>
    </p:spTree>
    <p:extLst>
      <p:ext uri="{BB962C8B-B14F-4D97-AF65-F5344CB8AC3E}">
        <p14:creationId xmlns:p14="http://schemas.microsoft.com/office/powerpoint/2010/main" val="42704021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p:cNvSpPr>
            <a:spLocks noGrp="1" noChangeArrowheads="1"/>
          </p:cNvSpPr>
          <p:nvPr>
            <p:ph type="hdr" sz="quarter"/>
          </p:nvPr>
        </p:nvSpPr>
        <p:spPr>
          <a:noFill/>
        </p:spPr>
        <p:txBody>
          <a:bodyPr/>
          <a:lstStyle/>
          <a:p>
            <a:r>
              <a:rPr lang="fr-FR" dirty="0" smtClean="0"/>
              <a:t>Microsoft </a:t>
            </a:r>
            <a:r>
              <a:rPr lang="fr-FR" b="1" dirty="0" smtClean="0"/>
              <a:t>Excellence en ingénierie</a:t>
            </a:r>
            <a:endParaRPr lang="fr-FR" dirty="0" smtClean="0"/>
          </a:p>
        </p:txBody>
      </p:sp>
      <p:sp>
        <p:nvSpPr>
          <p:cNvPr id="43011" name="Rectangle 25"/>
          <p:cNvSpPr>
            <a:spLocks noGrp="1" noChangeArrowheads="1"/>
          </p:cNvSpPr>
          <p:nvPr>
            <p:ph type="ftr" sz="quarter" idx="4"/>
          </p:nvPr>
        </p:nvSpPr>
        <p:spPr>
          <a:noFill/>
        </p:spPr>
        <p:txBody>
          <a:bodyPr/>
          <a:lstStyle/>
          <a:p>
            <a:r>
              <a:rPr lang="fr-FR" dirty="0" smtClean="0"/>
              <a:t>Microsoft Confidentiel</a:t>
            </a:r>
          </a:p>
        </p:txBody>
      </p:sp>
      <p:sp>
        <p:nvSpPr>
          <p:cNvPr id="43012" name="Rectangle 26"/>
          <p:cNvSpPr>
            <a:spLocks noGrp="1" noChangeArrowheads="1"/>
          </p:cNvSpPr>
          <p:nvPr>
            <p:ph type="sldNum" sz="quarter" idx="5"/>
          </p:nvPr>
        </p:nvSpPr>
        <p:spPr>
          <a:noFill/>
        </p:spPr>
        <p:txBody>
          <a:bodyPr/>
          <a:lstStyle/>
          <a:p>
            <a:fld id="{B5FF76F4-FC11-42FE-9D94-04E3E6D16C06}" type="slidenum">
              <a:rPr lang="fr-FR" smtClean="0"/>
              <a:pPr/>
              <a:t>36</a:t>
            </a:fld>
            <a:endParaRPr lang="fr-FR" dirty="0" smtClean="0"/>
          </a:p>
        </p:txBody>
      </p:sp>
      <p:sp>
        <p:nvSpPr>
          <p:cNvPr id="43013" name="Rectangle 2"/>
          <p:cNvSpPr>
            <a:spLocks noGrp="1" noRot="1" noChangeAspect="1" noChangeArrowheads="1" noTextEdit="1"/>
          </p:cNvSpPr>
          <p:nvPr>
            <p:ph type="sldImg"/>
          </p:nvPr>
        </p:nvSpPr>
        <p:spPr>
          <a:xfrm>
            <a:off x="1143000" y="450850"/>
            <a:ext cx="4572000" cy="3429000"/>
          </a:xfrm>
          <a:ln/>
        </p:spPr>
      </p:sp>
      <p:sp>
        <p:nvSpPr>
          <p:cNvPr id="43014" name="Rectangle 3"/>
          <p:cNvSpPr>
            <a:spLocks noGrp="1" noChangeArrowheads="1"/>
          </p:cNvSpPr>
          <p:nvPr>
            <p:ph type="body" idx="1"/>
          </p:nvPr>
        </p:nvSpPr>
        <p:spPr>
          <a:xfrm>
            <a:off x="307492" y="4130103"/>
            <a:ext cx="6261652" cy="4603230"/>
          </a:xfrm>
          <a:noFill/>
          <a:ln/>
        </p:spPr>
        <p:txBody>
          <a:bodyPr/>
          <a:lstStyle/>
          <a:p>
            <a:endParaRPr lang="fr-FR" dirty="0" smtClean="0"/>
          </a:p>
          <a:p>
            <a:endParaRPr lang="fr-FR" dirty="0" smtClean="0"/>
          </a:p>
        </p:txBody>
      </p:sp>
    </p:spTree>
    <p:extLst>
      <p:ext uri="{BB962C8B-B14F-4D97-AF65-F5344CB8AC3E}">
        <p14:creationId xmlns:p14="http://schemas.microsoft.com/office/powerpoint/2010/main" val="36101032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eaLnBrk="1" latinLnBrk="0" hangingPunct="1">
              <a:defRPr kumimoji="0" lang="fr-FR" b="1" cap="small" baseline="0">
                <a:solidFill>
                  <a:srgbClr val="003300"/>
                </a:solidFill>
              </a:defRPr>
            </a:lvl1pPr>
          </a:lstStyle>
          <a:p>
            <a:r>
              <a:rPr kumimoji="0" lang="fr-FR"/>
              <a:t>Modifiez le style du titre</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eaLnBrk="1" latinLnBrk="0" hangingPunct="1">
              <a:buNone/>
              <a:defRPr kumimoji="0" lang="fr-FR" sz="2000" b="0">
                <a:solidFill>
                  <a:schemeClr val="tx1"/>
                </a:solidFill>
                <a:latin typeface="Georgia" pitchFamily="18" charset="0"/>
              </a:defRPr>
            </a:lvl1pPr>
            <a:lvl2pPr marL="457200" indent="0" algn="ctr" eaLnBrk="1" latinLnBrk="0" hangingPunct="1">
              <a:buNone/>
              <a:defRPr kumimoji="0" lang="fr-FR">
                <a:solidFill>
                  <a:schemeClr val="tx1">
                    <a:tint val="75000"/>
                  </a:schemeClr>
                </a:solidFill>
              </a:defRPr>
            </a:lvl2pPr>
            <a:lvl3pPr marL="914400" indent="0" algn="ctr" eaLnBrk="1" latinLnBrk="0" hangingPunct="1">
              <a:buNone/>
              <a:defRPr kumimoji="0" lang="fr-FR">
                <a:solidFill>
                  <a:schemeClr val="tx1">
                    <a:tint val="75000"/>
                  </a:schemeClr>
                </a:solidFill>
              </a:defRPr>
            </a:lvl3pPr>
            <a:lvl4pPr marL="1371600" indent="0" algn="ctr" eaLnBrk="1" latinLnBrk="0" hangingPunct="1">
              <a:buNone/>
              <a:defRPr kumimoji="0" lang="fr-FR">
                <a:solidFill>
                  <a:schemeClr val="tx1">
                    <a:tint val="75000"/>
                  </a:schemeClr>
                </a:solidFill>
              </a:defRPr>
            </a:lvl4pPr>
            <a:lvl5pPr marL="1828800" indent="0" algn="ctr" eaLnBrk="1" latinLnBrk="0" hangingPunct="1">
              <a:buNone/>
              <a:defRPr kumimoji="0" lang="fr-FR">
                <a:solidFill>
                  <a:schemeClr val="tx1">
                    <a:tint val="75000"/>
                  </a:schemeClr>
                </a:solidFill>
              </a:defRPr>
            </a:lvl5pPr>
            <a:lvl6pPr marL="2286000" indent="0" algn="ctr" eaLnBrk="1" latinLnBrk="0" hangingPunct="1">
              <a:buNone/>
              <a:defRPr kumimoji="0" lang="fr-FR">
                <a:solidFill>
                  <a:schemeClr val="tx1">
                    <a:tint val="75000"/>
                  </a:schemeClr>
                </a:solidFill>
              </a:defRPr>
            </a:lvl6pPr>
            <a:lvl7pPr marL="2743200" indent="0" algn="ctr" eaLnBrk="1" latinLnBrk="0" hangingPunct="1">
              <a:buNone/>
              <a:defRPr kumimoji="0" lang="fr-FR">
                <a:solidFill>
                  <a:schemeClr val="tx1">
                    <a:tint val="75000"/>
                  </a:schemeClr>
                </a:solidFill>
              </a:defRPr>
            </a:lvl7pPr>
            <a:lvl8pPr marL="3200400" indent="0" algn="ctr" eaLnBrk="1" latinLnBrk="0" hangingPunct="1">
              <a:buNone/>
              <a:defRPr kumimoji="0" lang="fr-FR">
                <a:solidFill>
                  <a:schemeClr val="tx1">
                    <a:tint val="75000"/>
                  </a:schemeClr>
                </a:solidFill>
              </a:defRPr>
            </a:lvl8pPr>
            <a:lvl9pPr marL="3657600" indent="0" algn="ctr" eaLnBrk="1" latinLnBrk="0" hangingPunct="1">
              <a:buNone/>
              <a:defRPr kumimoji="0" lang="fr-FR">
                <a:solidFill>
                  <a:schemeClr val="tx1">
                    <a:tint val="75000"/>
                  </a:schemeClr>
                </a:solidFill>
              </a:defRPr>
            </a:lvl9pPr>
          </a:lstStyle>
          <a:p>
            <a:pPr eaLnBrk="1" latinLnBrk="0" hangingPunct="1"/>
            <a:r>
              <a:rPr lang="fr-FR" smtClean="0"/>
              <a:t>Modifiez le style des sous-titres du masque</a:t>
            </a:r>
            <a:endParaRPr/>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eaLnBrk="1" latinLnBrk="0" hangingPunct="1">
              <a:buNone/>
              <a:defRPr kumimoji="0" lang="fr-FR" sz="2000" baseline="0"/>
            </a:lvl1pPr>
          </a:lstStyle>
          <a:p>
            <a:r>
              <a:rPr kumimoji="0" lang="fr-FR"/>
              <a:t>Logo de la société</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En-tête de section">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eaLnBrk="1" latinLnBrk="0" hangingPunct="1">
              <a:defRPr kumimoji="0" lang="fr-FR" sz="4000" b="1" cap="small" baseline="0">
                <a:solidFill>
                  <a:srgbClr val="003300"/>
                </a:solidFill>
              </a:defRPr>
            </a:lvl1pPr>
          </a:lstStyle>
          <a:p>
            <a:r>
              <a:rPr kumimoji="0" lang="fr-FR"/>
              <a:t>Modifiez le style du titre</a:t>
            </a:r>
          </a:p>
        </p:txBody>
      </p:sp>
      <p:sp>
        <p:nvSpPr>
          <p:cNvPr id="4" name="Date Placeholder 3"/>
          <p:cNvSpPr>
            <a:spLocks noGrp="1"/>
          </p:cNvSpPr>
          <p:nvPr>
            <p:ph type="dt" sz="half" idx="10"/>
          </p:nvPr>
        </p:nvSpPr>
        <p:spPr/>
        <p:txBody>
          <a:bodyPr/>
          <a:lstStyle/>
          <a:p>
            <a:fld id="{C032083B-7FAE-4864-8C22-269D0BE94361}" type="datetime1">
              <a:rPr lang="fr-FR" smtClean="0"/>
              <a:t>26/01/2016</a:t>
            </a:fld>
            <a:endParaRPr kumimoji="0" lang="fr-FR"/>
          </a:p>
        </p:txBody>
      </p:sp>
      <p:sp>
        <p:nvSpPr>
          <p:cNvPr id="5" name="Footer Placeholder 4"/>
          <p:cNvSpPr>
            <a:spLocks noGrp="1"/>
          </p:cNvSpPr>
          <p:nvPr>
            <p:ph type="ftr" sz="quarter" idx="11"/>
          </p:nvPr>
        </p:nvSpPr>
        <p:spPr/>
        <p:txBody>
          <a:bodyPr/>
          <a:lstStyle/>
          <a:p>
            <a:endParaRPr kumimoji="0" lang="fr-FR"/>
          </a:p>
        </p:txBody>
      </p:sp>
      <p:sp>
        <p:nvSpPr>
          <p:cNvPr id="6" name="Slide Number Placeholder 5"/>
          <p:cNvSpPr>
            <a:spLocks noGrp="1"/>
          </p:cNvSpPr>
          <p:nvPr>
            <p:ph type="sldNum" sz="quarter" idx="12"/>
          </p:nvPr>
        </p:nvSpPr>
        <p:spPr/>
        <p:txBody>
          <a:bodyPr/>
          <a:lstStyle/>
          <a:p>
            <a:fld id="{33D6E5A2-EC83-451F-A719-9AC1370DD5CF}" type="slidenum">
              <a:pPr/>
              <a:t>‹N°›</a:t>
            </a:fld>
            <a:endParaRPr kumimoji="0" lang="fr-FR"/>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eaLnBrk="1" latinLnBrk="0" hangingPunct="1">
              <a:buNone/>
              <a:defRPr kumimoji="0" lang="fr-FR" sz="1800"/>
            </a:lvl1pPr>
          </a:lstStyle>
          <a:p>
            <a:r>
              <a:rPr kumimoji="0" lang="fr-FR"/>
              <a:t>Logo de la société</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eaLnBrk="1" latinLnBrk="0" hangingPunct="1">
              <a:defRPr kumimoji="0" lang="fr-FR"/>
            </a:lvl1pPr>
          </a:lstStyle>
          <a:p>
            <a:r>
              <a:rPr kumimoji="0" lang="fr-FR"/>
              <a:t>Modifiez le style du titre</a:t>
            </a:r>
          </a:p>
        </p:txBody>
      </p:sp>
      <p:sp>
        <p:nvSpPr>
          <p:cNvPr id="3" name="Content Placeholder 2"/>
          <p:cNvSpPr>
            <a:spLocks noGrp="1"/>
          </p:cNvSpPr>
          <p:nvPr>
            <p:ph idx="1"/>
          </p:nvPr>
        </p:nvSpPr>
        <p:spPr>
          <a:xfrm>
            <a:off x="762000" y="1596413"/>
            <a:ext cx="8077200" cy="4297363"/>
          </a:xfrm>
        </p:spPr>
        <p:txBody>
          <a:bodyPr>
            <a:normAutofit/>
          </a:bodyPr>
          <a:lstStyle>
            <a:lvl1pPr eaLnBrk="1" latinLnBrk="0" hangingPunct="1">
              <a:defRPr kumimoji="0" lang="fr-FR" sz="3200">
                <a:latin typeface="+mn-lt"/>
              </a:defRPr>
            </a:lvl1pPr>
            <a:lvl2pPr eaLnBrk="1" latinLnBrk="0" hangingPunct="1">
              <a:defRPr kumimoji="0" lang="fr-FR" sz="2800">
                <a:latin typeface="+mn-lt"/>
              </a:defRPr>
            </a:lvl2pPr>
            <a:lvl3pPr eaLnBrk="1" latinLnBrk="0" hangingPunct="1">
              <a:defRPr kumimoji="0" lang="fr-FR" sz="2400">
                <a:latin typeface="+mn-lt"/>
              </a:defRPr>
            </a:lvl3pPr>
            <a:lvl4pPr eaLnBrk="1" latinLnBrk="0" hangingPunct="1">
              <a:defRPr kumimoji="0" lang="fr-FR" sz="2400">
                <a:latin typeface="+mn-lt"/>
              </a:defRPr>
            </a:lvl4pPr>
            <a:lvl5pPr eaLnBrk="1" latinLnBrk="0" hangingPunct="1">
              <a:defRPr kumimoji="0" lang="fr-FR" sz="2400">
                <a:latin typeface="+mn-lt"/>
              </a:defRPr>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Date Placeholder 3"/>
          <p:cNvSpPr>
            <a:spLocks noGrp="1"/>
          </p:cNvSpPr>
          <p:nvPr>
            <p:ph type="dt" sz="half" idx="10"/>
          </p:nvPr>
        </p:nvSpPr>
        <p:spPr/>
        <p:txBody>
          <a:bodyPr/>
          <a:lstStyle/>
          <a:p>
            <a:fld id="{482DACCA-EC3B-4CFD-9A23-9EB460E22CB2}" type="datetime1">
              <a:rPr lang="fr-FR" smtClean="0"/>
              <a:t>26/01/2016</a:t>
            </a:fld>
            <a:endParaRPr kumimoji="0" lang="fr-FR"/>
          </a:p>
        </p:txBody>
      </p:sp>
      <p:sp>
        <p:nvSpPr>
          <p:cNvPr id="5" name="Footer Placeholder 4"/>
          <p:cNvSpPr>
            <a:spLocks noGrp="1"/>
          </p:cNvSpPr>
          <p:nvPr>
            <p:ph type="ftr" sz="quarter" idx="11"/>
          </p:nvPr>
        </p:nvSpPr>
        <p:spPr/>
        <p:txBody>
          <a:bodyPr/>
          <a:lstStyle/>
          <a:p>
            <a:endParaRPr kumimoji="0" lang="fr-FR"/>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pPr/>
              <a:t>‹N°›</a:t>
            </a:fld>
            <a:endParaRPr kumimoji="0" lang="fr-FR"/>
          </a:p>
        </p:txBody>
      </p:sp>
    </p:spTree>
  </p:cSld>
  <p:clrMapOvr>
    <a:masterClrMapping/>
  </p:clrMapOvr>
  <p:transition spd="slow">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fr-FR" smtClean="0"/>
              <a:t>Modifiez le style du titre</a:t>
            </a:r>
            <a:endParaRPr/>
          </a:p>
        </p:txBody>
      </p:sp>
      <p:sp>
        <p:nvSpPr>
          <p:cNvPr id="3" name="Content Placeholder 2"/>
          <p:cNvSpPr>
            <a:spLocks noGrp="1"/>
          </p:cNvSpPr>
          <p:nvPr>
            <p:ph sz="half" idx="1"/>
          </p:nvPr>
        </p:nvSpPr>
        <p:spPr>
          <a:xfrm>
            <a:off x="685800" y="1600200"/>
            <a:ext cx="4038600" cy="4525963"/>
          </a:xfrm>
        </p:spPr>
        <p:txBody>
          <a:bodyPr/>
          <a:lstStyle>
            <a:lvl1pPr eaLnBrk="1" latinLnBrk="0" hangingPunct="1">
              <a:defRPr kumimoji="0" lang="fr-FR" sz="2800"/>
            </a:lvl1pPr>
            <a:lvl2pPr eaLnBrk="1" latinLnBrk="0" hangingPunct="1">
              <a:defRPr kumimoji="0" lang="fr-FR" sz="2400"/>
            </a:lvl2pPr>
            <a:lvl3pPr eaLnBrk="1" latinLnBrk="0" hangingPunct="1">
              <a:defRPr kumimoji="0" lang="fr-FR" sz="2000"/>
            </a:lvl3pPr>
            <a:lvl4pPr eaLnBrk="1" latinLnBrk="0" hangingPunct="1">
              <a:defRPr kumimoji="0" lang="fr-FR" sz="1800"/>
            </a:lvl4pPr>
            <a:lvl5pPr eaLnBrk="1" latinLnBrk="0" hangingPunct="1">
              <a:defRPr kumimoji="0" lang="fr-FR" sz="1800"/>
            </a:lvl5pPr>
            <a:lvl6pPr eaLnBrk="1" latinLnBrk="0" hangingPunct="1">
              <a:defRPr kumimoji="0" lang="fr-FR" sz="1800"/>
            </a:lvl6pPr>
            <a:lvl7pPr eaLnBrk="1" latinLnBrk="0" hangingPunct="1">
              <a:defRPr kumimoji="0" lang="fr-FR" sz="1800"/>
            </a:lvl7pPr>
            <a:lvl8pPr eaLnBrk="1" latinLnBrk="0" hangingPunct="1">
              <a:defRPr kumimoji="0" lang="fr-FR" sz="1800"/>
            </a:lvl8pPr>
            <a:lvl9pPr eaLnBrk="1" latinLnBrk="0" hangingPunct="1">
              <a:defRPr kumimoji="0" lang="fr-FR" sz="18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Content Placeholder 3"/>
          <p:cNvSpPr>
            <a:spLocks noGrp="1"/>
          </p:cNvSpPr>
          <p:nvPr>
            <p:ph sz="half" idx="2"/>
          </p:nvPr>
        </p:nvSpPr>
        <p:spPr>
          <a:xfrm>
            <a:off x="4876800" y="1600200"/>
            <a:ext cx="4038600" cy="4525963"/>
          </a:xfrm>
        </p:spPr>
        <p:txBody>
          <a:bodyPr/>
          <a:lstStyle>
            <a:lvl1pPr eaLnBrk="1" latinLnBrk="0" hangingPunct="1">
              <a:defRPr kumimoji="0" lang="fr-FR" sz="2800"/>
            </a:lvl1pPr>
            <a:lvl2pPr eaLnBrk="1" latinLnBrk="0" hangingPunct="1">
              <a:defRPr kumimoji="0" lang="fr-FR" sz="2400"/>
            </a:lvl2pPr>
            <a:lvl3pPr eaLnBrk="1" latinLnBrk="0" hangingPunct="1">
              <a:defRPr kumimoji="0" lang="fr-FR" sz="2000"/>
            </a:lvl3pPr>
            <a:lvl4pPr eaLnBrk="1" latinLnBrk="0" hangingPunct="1">
              <a:defRPr kumimoji="0" lang="fr-FR" sz="1800"/>
            </a:lvl4pPr>
            <a:lvl5pPr eaLnBrk="1" latinLnBrk="0" hangingPunct="1">
              <a:defRPr kumimoji="0" lang="fr-FR" sz="1800"/>
            </a:lvl5pPr>
            <a:lvl6pPr eaLnBrk="1" latinLnBrk="0" hangingPunct="1">
              <a:defRPr kumimoji="0" lang="fr-FR" sz="1800"/>
            </a:lvl6pPr>
            <a:lvl7pPr eaLnBrk="1" latinLnBrk="0" hangingPunct="1">
              <a:defRPr kumimoji="0" lang="fr-FR" sz="1800"/>
            </a:lvl7pPr>
            <a:lvl8pPr eaLnBrk="1" latinLnBrk="0" hangingPunct="1">
              <a:defRPr kumimoji="0" lang="fr-FR" sz="1800"/>
            </a:lvl8pPr>
            <a:lvl9pPr eaLnBrk="1" latinLnBrk="0" hangingPunct="1">
              <a:defRPr kumimoji="0" lang="fr-FR" sz="18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5" name="Date Placeholder 4"/>
          <p:cNvSpPr>
            <a:spLocks noGrp="1"/>
          </p:cNvSpPr>
          <p:nvPr>
            <p:ph type="dt" sz="half" idx="10"/>
          </p:nvPr>
        </p:nvSpPr>
        <p:spPr/>
        <p:txBody>
          <a:bodyPr/>
          <a:lstStyle/>
          <a:p>
            <a:fld id="{3EF636BA-F97D-4CAC-8748-C95F5A1E9A86}" type="datetime1">
              <a:rPr lang="fr-FR" smtClean="0"/>
              <a:t>26/01/2016</a:t>
            </a:fld>
            <a:endParaRPr kumimoji="0" lang="fr-FR"/>
          </a:p>
        </p:txBody>
      </p:sp>
      <p:sp>
        <p:nvSpPr>
          <p:cNvPr id="6" name="Footer Placeholder 5"/>
          <p:cNvSpPr>
            <a:spLocks noGrp="1"/>
          </p:cNvSpPr>
          <p:nvPr>
            <p:ph type="ftr" sz="quarter" idx="11"/>
          </p:nvPr>
        </p:nvSpPr>
        <p:spPr/>
        <p:txBody>
          <a:bodyPr/>
          <a:lstStyle/>
          <a:p>
            <a:endParaRPr kumimoji="0" lang="fr-FR"/>
          </a:p>
        </p:txBody>
      </p:sp>
      <p:sp>
        <p:nvSpPr>
          <p:cNvPr id="7" name="Slide Number Placeholder 6"/>
          <p:cNvSpPr>
            <a:spLocks noGrp="1"/>
          </p:cNvSpPr>
          <p:nvPr>
            <p:ph type="sldNum" sz="quarter" idx="12"/>
          </p:nvPr>
        </p:nvSpPr>
        <p:spPr/>
        <p:txBody>
          <a:bodyPr/>
          <a:lstStyle/>
          <a:p>
            <a:fld id="{33D6E5A2-EC83-451F-A719-9AC1370DD5CF}" type="slidenum">
              <a:pPr/>
              <a:t>‹N°›</a:t>
            </a:fld>
            <a:endParaRPr kumimoji="0" lang="fr-FR"/>
          </a:p>
        </p:txBody>
      </p:sp>
    </p:spTree>
  </p:cSld>
  <p:clrMapOvr>
    <a:masterClrMapping/>
  </p:clrMapOvr>
  <p:transition spd="slow">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eaLnBrk="1" latinLnBrk="0" hangingPunct="1">
              <a:defRPr kumimoji="0" lang="fr-FR"/>
            </a:lvl1pPr>
          </a:lstStyle>
          <a:p>
            <a:pPr eaLnBrk="1" latinLnBrk="0" hangingPunct="1"/>
            <a:r>
              <a:rPr lang="fr-FR" smtClean="0"/>
              <a:t>Modifiez le style du titre</a:t>
            </a:r>
            <a:endParaRPr/>
          </a:p>
        </p:txBody>
      </p:sp>
      <p:sp>
        <p:nvSpPr>
          <p:cNvPr id="3" name="Text Placeholder 2"/>
          <p:cNvSpPr>
            <a:spLocks noGrp="1"/>
          </p:cNvSpPr>
          <p:nvPr>
            <p:ph type="body" idx="1"/>
          </p:nvPr>
        </p:nvSpPr>
        <p:spPr>
          <a:xfrm>
            <a:off x="685800" y="1535113"/>
            <a:ext cx="4040188" cy="639762"/>
          </a:xfrm>
        </p:spPr>
        <p:txBody>
          <a:bodyPr anchor="b"/>
          <a:lstStyle>
            <a:lvl1pPr marL="0" indent="0" eaLnBrk="1" latinLnBrk="0" hangingPunct="1">
              <a:buNone/>
              <a:defRPr kumimoji="0" lang="fr-FR" sz="2400" b="1"/>
            </a:lvl1pPr>
            <a:lvl2pPr marL="457200" indent="0" eaLnBrk="1" latinLnBrk="0" hangingPunct="1">
              <a:buNone/>
              <a:defRPr kumimoji="0" lang="fr-FR" sz="2000" b="1"/>
            </a:lvl2pPr>
            <a:lvl3pPr marL="914400" indent="0" eaLnBrk="1" latinLnBrk="0" hangingPunct="1">
              <a:buNone/>
              <a:defRPr kumimoji="0" lang="fr-FR" sz="1800" b="1"/>
            </a:lvl3pPr>
            <a:lvl4pPr marL="1371600" indent="0" eaLnBrk="1" latinLnBrk="0" hangingPunct="1">
              <a:buNone/>
              <a:defRPr kumimoji="0" lang="fr-FR" sz="1600" b="1"/>
            </a:lvl4pPr>
            <a:lvl5pPr marL="1828800" indent="0" eaLnBrk="1" latinLnBrk="0" hangingPunct="1">
              <a:buNone/>
              <a:defRPr kumimoji="0" lang="fr-FR" sz="1600" b="1"/>
            </a:lvl5pPr>
            <a:lvl6pPr marL="2286000" indent="0" eaLnBrk="1" latinLnBrk="0" hangingPunct="1">
              <a:buNone/>
              <a:defRPr kumimoji="0" lang="fr-FR" sz="1600" b="1"/>
            </a:lvl6pPr>
            <a:lvl7pPr marL="2743200" indent="0" eaLnBrk="1" latinLnBrk="0" hangingPunct="1">
              <a:buNone/>
              <a:defRPr kumimoji="0" lang="fr-FR" sz="1600" b="1"/>
            </a:lvl7pPr>
            <a:lvl8pPr marL="3200400" indent="0" eaLnBrk="1" latinLnBrk="0" hangingPunct="1">
              <a:buNone/>
              <a:defRPr kumimoji="0" lang="fr-FR" sz="1600" b="1"/>
            </a:lvl8pPr>
            <a:lvl9pPr marL="3657600" indent="0" eaLnBrk="1" latinLnBrk="0" hangingPunct="1">
              <a:buNone/>
              <a:defRPr kumimoji="0" lang="fr-FR" sz="1600" b="1"/>
            </a:lvl9pPr>
          </a:lstStyle>
          <a:p>
            <a:pPr lvl="0" eaLnBrk="1" latinLnBrk="0" hangingPunct="1"/>
            <a:r>
              <a:rPr lang="fr-FR" smtClean="0"/>
              <a:t>Modifiez les styles du texte du masque</a:t>
            </a:r>
          </a:p>
        </p:txBody>
      </p:sp>
      <p:sp>
        <p:nvSpPr>
          <p:cNvPr id="4" name="Content Placeholder 3"/>
          <p:cNvSpPr>
            <a:spLocks noGrp="1"/>
          </p:cNvSpPr>
          <p:nvPr>
            <p:ph sz="half" idx="2"/>
          </p:nvPr>
        </p:nvSpPr>
        <p:spPr>
          <a:xfrm>
            <a:off x="685800" y="2174875"/>
            <a:ext cx="4040188" cy="3951288"/>
          </a:xfrm>
        </p:spPr>
        <p:txBody>
          <a:bodyPr/>
          <a:lstStyle>
            <a:lvl1pPr eaLnBrk="1" latinLnBrk="0" hangingPunct="1">
              <a:defRPr kumimoji="0" lang="fr-FR" sz="2400"/>
            </a:lvl1pPr>
            <a:lvl2pPr eaLnBrk="1" latinLnBrk="0" hangingPunct="1">
              <a:defRPr kumimoji="0" lang="fr-FR" sz="2000"/>
            </a:lvl2pPr>
            <a:lvl3pPr eaLnBrk="1" latinLnBrk="0" hangingPunct="1">
              <a:defRPr kumimoji="0" lang="fr-FR" sz="1800"/>
            </a:lvl3pPr>
            <a:lvl4pPr eaLnBrk="1" latinLnBrk="0" hangingPunct="1">
              <a:defRPr kumimoji="0" lang="fr-FR" sz="1600"/>
            </a:lvl4pPr>
            <a:lvl5pPr eaLnBrk="1" latinLnBrk="0" hangingPunct="1">
              <a:defRPr kumimoji="0" lang="fr-FR" sz="1600"/>
            </a:lvl5pPr>
            <a:lvl6pPr eaLnBrk="1" latinLnBrk="0" hangingPunct="1">
              <a:defRPr kumimoji="0" lang="fr-FR" sz="1600"/>
            </a:lvl6pPr>
            <a:lvl7pPr eaLnBrk="1" latinLnBrk="0" hangingPunct="1">
              <a:defRPr kumimoji="0" lang="fr-FR" sz="1600"/>
            </a:lvl7pPr>
            <a:lvl8pPr eaLnBrk="1" latinLnBrk="0" hangingPunct="1">
              <a:defRPr kumimoji="0" lang="fr-FR" sz="1600"/>
            </a:lvl8pPr>
            <a:lvl9pPr eaLnBrk="1" latinLnBrk="0" hangingPunct="1">
              <a:defRPr kumimoji="0" lang="fr-FR" sz="16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5" name="Text Placeholder 4"/>
          <p:cNvSpPr>
            <a:spLocks noGrp="1"/>
          </p:cNvSpPr>
          <p:nvPr>
            <p:ph type="body" sz="quarter" idx="3"/>
          </p:nvPr>
        </p:nvSpPr>
        <p:spPr>
          <a:xfrm>
            <a:off x="4873625" y="1535113"/>
            <a:ext cx="4041775" cy="639762"/>
          </a:xfrm>
        </p:spPr>
        <p:txBody>
          <a:bodyPr anchor="b"/>
          <a:lstStyle>
            <a:lvl1pPr marL="0" indent="0" eaLnBrk="1" latinLnBrk="0" hangingPunct="1">
              <a:buNone/>
              <a:defRPr kumimoji="0" lang="fr-FR" sz="2400" b="1"/>
            </a:lvl1pPr>
            <a:lvl2pPr marL="457200" indent="0" eaLnBrk="1" latinLnBrk="0" hangingPunct="1">
              <a:buNone/>
              <a:defRPr kumimoji="0" lang="fr-FR" sz="2000" b="1"/>
            </a:lvl2pPr>
            <a:lvl3pPr marL="914400" indent="0" eaLnBrk="1" latinLnBrk="0" hangingPunct="1">
              <a:buNone/>
              <a:defRPr kumimoji="0" lang="fr-FR" sz="1800" b="1"/>
            </a:lvl3pPr>
            <a:lvl4pPr marL="1371600" indent="0" eaLnBrk="1" latinLnBrk="0" hangingPunct="1">
              <a:buNone/>
              <a:defRPr kumimoji="0" lang="fr-FR" sz="1600" b="1"/>
            </a:lvl4pPr>
            <a:lvl5pPr marL="1828800" indent="0" eaLnBrk="1" latinLnBrk="0" hangingPunct="1">
              <a:buNone/>
              <a:defRPr kumimoji="0" lang="fr-FR" sz="1600" b="1"/>
            </a:lvl5pPr>
            <a:lvl6pPr marL="2286000" indent="0" eaLnBrk="1" latinLnBrk="0" hangingPunct="1">
              <a:buNone/>
              <a:defRPr kumimoji="0" lang="fr-FR" sz="1600" b="1"/>
            </a:lvl6pPr>
            <a:lvl7pPr marL="2743200" indent="0" eaLnBrk="1" latinLnBrk="0" hangingPunct="1">
              <a:buNone/>
              <a:defRPr kumimoji="0" lang="fr-FR" sz="1600" b="1"/>
            </a:lvl7pPr>
            <a:lvl8pPr marL="3200400" indent="0" eaLnBrk="1" latinLnBrk="0" hangingPunct="1">
              <a:buNone/>
              <a:defRPr kumimoji="0" lang="fr-FR" sz="1600" b="1"/>
            </a:lvl8pPr>
            <a:lvl9pPr marL="3657600" indent="0" eaLnBrk="1" latinLnBrk="0" hangingPunct="1">
              <a:buNone/>
              <a:defRPr kumimoji="0" lang="fr-FR" sz="1600" b="1"/>
            </a:lvl9pPr>
          </a:lstStyle>
          <a:p>
            <a:pPr lvl="0" eaLnBrk="1" latinLnBrk="0" hangingPunct="1"/>
            <a:r>
              <a:rPr lang="fr-FR" smtClean="0"/>
              <a:t>Modifiez les styles du texte du masque</a:t>
            </a:r>
          </a:p>
        </p:txBody>
      </p:sp>
      <p:sp>
        <p:nvSpPr>
          <p:cNvPr id="6" name="Content Placeholder 5"/>
          <p:cNvSpPr>
            <a:spLocks noGrp="1"/>
          </p:cNvSpPr>
          <p:nvPr>
            <p:ph sz="quarter" idx="4"/>
          </p:nvPr>
        </p:nvSpPr>
        <p:spPr>
          <a:xfrm>
            <a:off x="4873625" y="2174875"/>
            <a:ext cx="4041775" cy="3951288"/>
          </a:xfrm>
        </p:spPr>
        <p:txBody>
          <a:bodyPr/>
          <a:lstStyle>
            <a:lvl1pPr eaLnBrk="1" latinLnBrk="0" hangingPunct="1">
              <a:defRPr kumimoji="0" lang="fr-FR" sz="2400"/>
            </a:lvl1pPr>
            <a:lvl2pPr eaLnBrk="1" latinLnBrk="0" hangingPunct="1">
              <a:defRPr kumimoji="0" lang="fr-FR" sz="2000"/>
            </a:lvl2pPr>
            <a:lvl3pPr eaLnBrk="1" latinLnBrk="0" hangingPunct="1">
              <a:defRPr kumimoji="0" lang="fr-FR" sz="1800"/>
            </a:lvl3pPr>
            <a:lvl4pPr eaLnBrk="1" latinLnBrk="0" hangingPunct="1">
              <a:defRPr kumimoji="0" lang="fr-FR" sz="1600"/>
            </a:lvl4pPr>
            <a:lvl5pPr eaLnBrk="1" latinLnBrk="0" hangingPunct="1">
              <a:defRPr kumimoji="0" lang="fr-FR" sz="1600"/>
            </a:lvl5pPr>
            <a:lvl6pPr eaLnBrk="1" latinLnBrk="0" hangingPunct="1">
              <a:defRPr kumimoji="0" lang="fr-FR" sz="1600"/>
            </a:lvl6pPr>
            <a:lvl7pPr eaLnBrk="1" latinLnBrk="0" hangingPunct="1">
              <a:defRPr kumimoji="0" lang="fr-FR" sz="1600"/>
            </a:lvl7pPr>
            <a:lvl8pPr eaLnBrk="1" latinLnBrk="0" hangingPunct="1">
              <a:defRPr kumimoji="0" lang="fr-FR" sz="1600"/>
            </a:lvl8pPr>
            <a:lvl9pPr eaLnBrk="1" latinLnBrk="0" hangingPunct="1">
              <a:defRPr kumimoji="0" lang="fr-FR" sz="16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7" name="Date Placeholder 6"/>
          <p:cNvSpPr>
            <a:spLocks noGrp="1"/>
          </p:cNvSpPr>
          <p:nvPr>
            <p:ph type="dt" sz="half" idx="10"/>
          </p:nvPr>
        </p:nvSpPr>
        <p:spPr/>
        <p:txBody>
          <a:bodyPr/>
          <a:lstStyle/>
          <a:p>
            <a:fld id="{19911AF3-7C55-4C98-B292-67CE2950F61E}" type="datetime1">
              <a:rPr lang="fr-FR" smtClean="0"/>
              <a:t>26/01/2016</a:t>
            </a:fld>
            <a:endParaRPr kumimoji="0" lang="fr-FR"/>
          </a:p>
        </p:txBody>
      </p:sp>
      <p:sp>
        <p:nvSpPr>
          <p:cNvPr id="8" name="Footer Placeholder 7"/>
          <p:cNvSpPr>
            <a:spLocks noGrp="1"/>
          </p:cNvSpPr>
          <p:nvPr>
            <p:ph type="ftr" sz="quarter" idx="11"/>
          </p:nvPr>
        </p:nvSpPr>
        <p:spPr/>
        <p:txBody>
          <a:bodyPr/>
          <a:lstStyle/>
          <a:p>
            <a:endParaRPr kumimoji="0" lang="fr-FR"/>
          </a:p>
        </p:txBody>
      </p:sp>
      <p:sp>
        <p:nvSpPr>
          <p:cNvPr id="9" name="Slide Number Placeholder 8"/>
          <p:cNvSpPr>
            <a:spLocks noGrp="1"/>
          </p:cNvSpPr>
          <p:nvPr>
            <p:ph type="sldNum" sz="quarter" idx="12"/>
          </p:nvPr>
        </p:nvSpPr>
        <p:spPr/>
        <p:txBody>
          <a:bodyPr/>
          <a:lstStyle/>
          <a:p>
            <a:fld id="{33D6E5A2-EC83-451F-A719-9AC1370DD5CF}" type="slidenum">
              <a:pPr/>
              <a:t>‹N°›</a:t>
            </a:fld>
            <a:endParaRPr kumimoji="0" lang="fr-FR"/>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eaLnBrk="1" latinLnBrk="0" hangingPunct="1">
              <a:defRPr kumimoji="0" lang="fr-FR" sz="2000" b="1"/>
            </a:lvl1pPr>
          </a:lstStyle>
          <a:p>
            <a:pPr eaLnBrk="1" latinLnBrk="0" hangingPunct="1"/>
            <a:r>
              <a:rPr lang="fr-FR" smtClean="0"/>
              <a:t>Modifiez le style du titre</a:t>
            </a:r>
            <a:endParaRPr/>
          </a:p>
        </p:txBody>
      </p:sp>
      <p:sp>
        <p:nvSpPr>
          <p:cNvPr id="3" name="Content Placeholder 2"/>
          <p:cNvSpPr>
            <a:spLocks noGrp="1"/>
          </p:cNvSpPr>
          <p:nvPr>
            <p:ph idx="1"/>
          </p:nvPr>
        </p:nvSpPr>
        <p:spPr>
          <a:xfrm>
            <a:off x="3803650" y="273050"/>
            <a:ext cx="5111750" cy="5853113"/>
          </a:xfrm>
        </p:spPr>
        <p:txBody>
          <a:bodyPr/>
          <a:lstStyle>
            <a:lvl1pPr eaLnBrk="1" latinLnBrk="0" hangingPunct="1">
              <a:defRPr kumimoji="0" lang="fr-FR" sz="3200"/>
            </a:lvl1pPr>
            <a:lvl2pPr eaLnBrk="1" latinLnBrk="0" hangingPunct="1">
              <a:defRPr kumimoji="0" lang="fr-FR" sz="2800"/>
            </a:lvl2pPr>
            <a:lvl3pPr eaLnBrk="1" latinLnBrk="0" hangingPunct="1">
              <a:defRPr kumimoji="0" lang="fr-FR" sz="2400"/>
            </a:lvl3pPr>
            <a:lvl4pPr eaLnBrk="1" latinLnBrk="0" hangingPunct="1">
              <a:defRPr kumimoji="0" lang="fr-FR" sz="2000"/>
            </a:lvl4pPr>
            <a:lvl5pPr eaLnBrk="1" latinLnBrk="0" hangingPunct="1">
              <a:defRPr kumimoji="0" lang="fr-FR" sz="2000"/>
            </a:lvl5pPr>
            <a:lvl6pPr eaLnBrk="1" latinLnBrk="0" hangingPunct="1">
              <a:defRPr kumimoji="0" lang="fr-FR" sz="2000"/>
            </a:lvl6pPr>
            <a:lvl7pPr eaLnBrk="1" latinLnBrk="0" hangingPunct="1">
              <a:defRPr kumimoji="0" lang="fr-FR" sz="2000"/>
            </a:lvl7pPr>
            <a:lvl8pPr eaLnBrk="1" latinLnBrk="0" hangingPunct="1">
              <a:defRPr kumimoji="0" lang="fr-FR" sz="2000"/>
            </a:lvl8pPr>
            <a:lvl9pPr eaLnBrk="1" latinLnBrk="0" hangingPunct="1">
              <a:defRPr kumimoji="0" lang="fr-FR" sz="20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Text Placeholder 3"/>
          <p:cNvSpPr>
            <a:spLocks noGrp="1"/>
          </p:cNvSpPr>
          <p:nvPr>
            <p:ph type="body" sz="half" idx="2"/>
          </p:nvPr>
        </p:nvSpPr>
        <p:spPr>
          <a:xfrm>
            <a:off x="685800" y="1435100"/>
            <a:ext cx="3008313" cy="4691063"/>
          </a:xfrm>
        </p:spPr>
        <p:txBody>
          <a:bodyPr/>
          <a:lstStyle>
            <a:lvl1pPr marL="0" indent="0" eaLnBrk="1" latinLnBrk="0" hangingPunct="1">
              <a:buNone/>
              <a:defRPr kumimoji="0" lang="fr-FR" sz="1400"/>
            </a:lvl1pPr>
            <a:lvl2pPr marL="457200" indent="0" eaLnBrk="1" latinLnBrk="0" hangingPunct="1">
              <a:buNone/>
              <a:defRPr kumimoji="0" lang="fr-FR" sz="1200"/>
            </a:lvl2pPr>
            <a:lvl3pPr marL="914400" indent="0" eaLnBrk="1" latinLnBrk="0" hangingPunct="1">
              <a:buNone/>
              <a:defRPr kumimoji="0" lang="fr-FR" sz="1000"/>
            </a:lvl3pPr>
            <a:lvl4pPr marL="1371600" indent="0" eaLnBrk="1" latinLnBrk="0" hangingPunct="1">
              <a:buNone/>
              <a:defRPr kumimoji="0" lang="fr-FR" sz="900"/>
            </a:lvl4pPr>
            <a:lvl5pPr marL="1828800" indent="0" eaLnBrk="1" latinLnBrk="0" hangingPunct="1">
              <a:buNone/>
              <a:defRPr kumimoji="0" lang="fr-FR" sz="900"/>
            </a:lvl5pPr>
            <a:lvl6pPr marL="2286000" indent="0" eaLnBrk="1" latinLnBrk="0" hangingPunct="1">
              <a:buNone/>
              <a:defRPr kumimoji="0" lang="fr-FR" sz="900"/>
            </a:lvl6pPr>
            <a:lvl7pPr marL="2743200" indent="0" eaLnBrk="1" latinLnBrk="0" hangingPunct="1">
              <a:buNone/>
              <a:defRPr kumimoji="0" lang="fr-FR" sz="900"/>
            </a:lvl7pPr>
            <a:lvl8pPr marL="3200400" indent="0" eaLnBrk="1" latinLnBrk="0" hangingPunct="1">
              <a:buNone/>
              <a:defRPr kumimoji="0" lang="fr-FR" sz="900"/>
            </a:lvl8pPr>
            <a:lvl9pPr marL="3657600" indent="0" eaLnBrk="1" latinLnBrk="0" hangingPunct="1">
              <a:buNone/>
              <a:defRPr kumimoji="0" lang="fr-FR" sz="900"/>
            </a:lvl9pPr>
          </a:lstStyle>
          <a:p>
            <a:pPr lvl="0" eaLnBrk="1" latinLnBrk="0" hangingPunct="1"/>
            <a:r>
              <a:rPr lang="fr-FR" smtClean="0"/>
              <a:t>Modifiez les styles du texte du masque</a:t>
            </a:r>
          </a:p>
        </p:txBody>
      </p:sp>
      <p:sp>
        <p:nvSpPr>
          <p:cNvPr id="5" name="Date Placeholder 4"/>
          <p:cNvSpPr>
            <a:spLocks noGrp="1"/>
          </p:cNvSpPr>
          <p:nvPr>
            <p:ph type="dt" sz="half" idx="10"/>
          </p:nvPr>
        </p:nvSpPr>
        <p:spPr/>
        <p:txBody>
          <a:bodyPr/>
          <a:lstStyle/>
          <a:p>
            <a:fld id="{C713EE6A-01C7-446F-A1F5-6EBFF8E2CF98}" type="datetime1">
              <a:rPr lang="fr-FR" smtClean="0"/>
              <a:t>26/01/2016</a:t>
            </a:fld>
            <a:endParaRPr kumimoji="0" lang="fr-FR"/>
          </a:p>
        </p:txBody>
      </p:sp>
      <p:sp>
        <p:nvSpPr>
          <p:cNvPr id="6" name="Footer Placeholder 5"/>
          <p:cNvSpPr>
            <a:spLocks noGrp="1"/>
          </p:cNvSpPr>
          <p:nvPr>
            <p:ph type="ftr" sz="quarter" idx="11"/>
          </p:nvPr>
        </p:nvSpPr>
        <p:spPr/>
        <p:txBody>
          <a:bodyPr/>
          <a:lstStyle/>
          <a:p>
            <a:endParaRPr kumimoji="0" lang="fr-FR"/>
          </a:p>
        </p:txBody>
      </p:sp>
      <p:sp>
        <p:nvSpPr>
          <p:cNvPr id="7" name="Slide Number Placeholder 6"/>
          <p:cNvSpPr>
            <a:spLocks noGrp="1"/>
          </p:cNvSpPr>
          <p:nvPr>
            <p:ph type="sldNum" sz="quarter" idx="12"/>
          </p:nvPr>
        </p:nvSpPr>
        <p:spPr/>
        <p:txBody>
          <a:bodyPr/>
          <a:lstStyle/>
          <a:p>
            <a:fld id="{33D6E5A2-EC83-451F-A719-9AC1370DD5CF}" type="slidenum">
              <a:pPr/>
              <a:t>‹N°›</a:t>
            </a:fld>
            <a:endParaRPr kumimoji="0" lang="fr-FR"/>
          </a:p>
        </p:txBody>
      </p:sp>
    </p:spTree>
  </p:cSld>
  <p:clrMapOvr>
    <a:masterClrMapping/>
  </p:clrMapOvr>
  <p:transition spd="slow">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eaLnBrk="1" latinLnBrk="0" hangingPunct="1">
              <a:defRPr kumimoji="0" lang="fr-FR" sz="2000" b="1"/>
            </a:lvl1pPr>
          </a:lstStyle>
          <a:p>
            <a:pPr eaLnBrk="1" latinLnBrk="0" hangingPunct="1"/>
            <a:r>
              <a:rPr lang="fr-FR" smtClean="0"/>
              <a:t>Modifiez le style du titre</a:t>
            </a:r>
            <a:endParaRPr/>
          </a:p>
        </p:txBody>
      </p:sp>
      <p:sp>
        <p:nvSpPr>
          <p:cNvPr id="3" name="Picture Placeholder 2"/>
          <p:cNvSpPr>
            <a:spLocks noGrp="1"/>
          </p:cNvSpPr>
          <p:nvPr>
            <p:ph type="pic" idx="1"/>
          </p:nvPr>
        </p:nvSpPr>
        <p:spPr>
          <a:xfrm>
            <a:off x="1792288" y="612775"/>
            <a:ext cx="5486400" cy="4114800"/>
          </a:xfrm>
        </p:spPr>
        <p:txBody>
          <a:bodyPr/>
          <a:lstStyle>
            <a:lvl1pPr marL="0" indent="0" eaLnBrk="1" latinLnBrk="0" hangingPunct="1">
              <a:buNone/>
              <a:defRPr kumimoji="0" lang="fr-FR" sz="3200"/>
            </a:lvl1pPr>
            <a:lvl2pPr marL="457200" indent="0" eaLnBrk="1" latinLnBrk="0" hangingPunct="1">
              <a:buNone/>
              <a:defRPr kumimoji="0" lang="fr-FR" sz="2800"/>
            </a:lvl2pPr>
            <a:lvl3pPr marL="914400" indent="0" eaLnBrk="1" latinLnBrk="0" hangingPunct="1">
              <a:buNone/>
              <a:defRPr kumimoji="0" lang="fr-FR" sz="2400"/>
            </a:lvl3pPr>
            <a:lvl4pPr marL="1371600" indent="0" eaLnBrk="1" latinLnBrk="0" hangingPunct="1">
              <a:buNone/>
              <a:defRPr kumimoji="0" lang="fr-FR" sz="2000"/>
            </a:lvl4pPr>
            <a:lvl5pPr marL="1828800" indent="0" eaLnBrk="1" latinLnBrk="0" hangingPunct="1">
              <a:buNone/>
              <a:defRPr kumimoji="0" lang="fr-FR" sz="2000"/>
            </a:lvl5pPr>
            <a:lvl6pPr marL="2286000" indent="0" eaLnBrk="1" latinLnBrk="0" hangingPunct="1">
              <a:buNone/>
              <a:defRPr kumimoji="0" lang="fr-FR" sz="2000"/>
            </a:lvl6pPr>
            <a:lvl7pPr marL="2743200" indent="0" eaLnBrk="1" latinLnBrk="0" hangingPunct="1">
              <a:buNone/>
              <a:defRPr kumimoji="0" lang="fr-FR" sz="2000"/>
            </a:lvl7pPr>
            <a:lvl8pPr marL="3200400" indent="0" eaLnBrk="1" latinLnBrk="0" hangingPunct="1">
              <a:buNone/>
              <a:defRPr kumimoji="0" lang="fr-FR" sz="2000"/>
            </a:lvl8pPr>
            <a:lvl9pPr marL="3657600" indent="0" eaLnBrk="1" latinLnBrk="0" hangingPunct="1">
              <a:buNone/>
              <a:defRPr kumimoji="0" lang="fr-FR" sz="2000"/>
            </a:lvl9pPr>
          </a:lstStyle>
          <a:p>
            <a:pPr eaLnBrk="1" latinLnBrk="0" hangingPunct="1"/>
            <a:r>
              <a:rPr lang="fr-FR" smtClean="0"/>
              <a:t>Cliquez sur l'icône pour ajouter une image</a:t>
            </a:r>
            <a:endParaRPr/>
          </a:p>
        </p:txBody>
      </p:sp>
      <p:sp>
        <p:nvSpPr>
          <p:cNvPr id="4" name="Text Placeholder 3"/>
          <p:cNvSpPr>
            <a:spLocks noGrp="1"/>
          </p:cNvSpPr>
          <p:nvPr>
            <p:ph type="body" sz="half" idx="2"/>
          </p:nvPr>
        </p:nvSpPr>
        <p:spPr>
          <a:xfrm>
            <a:off x="1792288" y="5367338"/>
            <a:ext cx="5486400" cy="804862"/>
          </a:xfrm>
        </p:spPr>
        <p:txBody>
          <a:bodyPr/>
          <a:lstStyle>
            <a:lvl1pPr marL="0" indent="0" eaLnBrk="1" latinLnBrk="0" hangingPunct="1">
              <a:buNone/>
              <a:defRPr kumimoji="0" lang="fr-FR" sz="1400"/>
            </a:lvl1pPr>
            <a:lvl2pPr marL="457200" indent="0" eaLnBrk="1" latinLnBrk="0" hangingPunct="1">
              <a:buNone/>
              <a:defRPr kumimoji="0" lang="fr-FR" sz="1200"/>
            </a:lvl2pPr>
            <a:lvl3pPr marL="914400" indent="0" eaLnBrk="1" latinLnBrk="0" hangingPunct="1">
              <a:buNone/>
              <a:defRPr kumimoji="0" lang="fr-FR" sz="1000"/>
            </a:lvl3pPr>
            <a:lvl4pPr marL="1371600" indent="0" eaLnBrk="1" latinLnBrk="0" hangingPunct="1">
              <a:buNone/>
              <a:defRPr kumimoji="0" lang="fr-FR" sz="900"/>
            </a:lvl4pPr>
            <a:lvl5pPr marL="1828800" indent="0" eaLnBrk="1" latinLnBrk="0" hangingPunct="1">
              <a:buNone/>
              <a:defRPr kumimoji="0" lang="fr-FR" sz="900"/>
            </a:lvl5pPr>
            <a:lvl6pPr marL="2286000" indent="0" eaLnBrk="1" latinLnBrk="0" hangingPunct="1">
              <a:buNone/>
              <a:defRPr kumimoji="0" lang="fr-FR" sz="900"/>
            </a:lvl6pPr>
            <a:lvl7pPr marL="2743200" indent="0" eaLnBrk="1" latinLnBrk="0" hangingPunct="1">
              <a:buNone/>
              <a:defRPr kumimoji="0" lang="fr-FR" sz="900"/>
            </a:lvl7pPr>
            <a:lvl8pPr marL="3200400" indent="0" eaLnBrk="1" latinLnBrk="0" hangingPunct="1">
              <a:buNone/>
              <a:defRPr kumimoji="0" lang="fr-FR" sz="900"/>
            </a:lvl8pPr>
            <a:lvl9pPr marL="3657600" indent="0" eaLnBrk="1" latinLnBrk="0" hangingPunct="1">
              <a:buNone/>
              <a:defRPr kumimoji="0" lang="fr-FR" sz="900"/>
            </a:lvl9pPr>
          </a:lstStyle>
          <a:p>
            <a:pPr lvl="0" eaLnBrk="1" latinLnBrk="0" hangingPunct="1"/>
            <a:r>
              <a:rPr lang="fr-FR" smtClean="0"/>
              <a:t>Modifiez les styles du texte du masque</a:t>
            </a:r>
          </a:p>
        </p:txBody>
      </p:sp>
      <p:sp>
        <p:nvSpPr>
          <p:cNvPr id="5" name="Date Placeholder 4"/>
          <p:cNvSpPr>
            <a:spLocks noGrp="1"/>
          </p:cNvSpPr>
          <p:nvPr>
            <p:ph type="dt" sz="half" idx="10"/>
          </p:nvPr>
        </p:nvSpPr>
        <p:spPr/>
        <p:txBody>
          <a:bodyPr/>
          <a:lstStyle/>
          <a:p>
            <a:fld id="{E5364416-6AA3-414C-B47F-2C1BA2026484}" type="datetime1">
              <a:rPr lang="fr-FR" smtClean="0"/>
              <a:t>26/01/2016</a:t>
            </a:fld>
            <a:endParaRPr kumimoji="0" lang="fr-FR"/>
          </a:p>
        </p:txBody>
      </p:sp>
      <p:sp>
        <p:nvSpPr>
          <p:cNvPr id="6" name="Footer Placeholder 5"/>
          <p:cNvSpPr>
            <a:spLocks noGrp="1"/>
          </p:cNvSpPr>
          <p:nvPr>
            <p:ph type="ftr" sz="quarter" idx="11"/>
          </p:nvPr>
        </p:nvSpPr>
        <p:spPr/>
        <p:txBody>
          <a:bodyPr/>
          <a:lstStyle/>
          <a:p>
            <a:endParaRPr kumimoji="0" lang="fr-FR"/>
          </a:p>
        </p:txBody>
      </p:sp>
      <p:sp>
        <p:nvSpPr>
          <p:cNvPr id="7" name="Slide Number Placeholder 6"/>
          <p:cNvSpPr>
            <a:spLocks noGrp="1"/>
          </p:cNvSpPr>
          <p:nvPr>
            <p:ph type="sldNum" sz="quarter" idx="12"/>
          </p:nvPr>
        </p:nvSpPr>
        <p:spPr/>
        <p:txBody>
          <a:bodyPr/>
          <a:lstStyle/>
          <a:p>
            <a:fld id="{33D6E5A2-EC83-451F-A719-9AC1370DD5CF}" type="slidenum">
              <a:pPr/>
              <a:t>‹N°›</a:t>
            </a:fld>
            <a:endParaRPr kumimoji="0" lang="fr-FR"/>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fr-FR" smtClean="0"/>
              <a:t>Modifiez le style du titre</a:t>
            </a:r>
            <a:endParaRPr/>
          </a:p>
        </p:txBody>
      </p:sp>
      <p:sp>
        <p:nvSpPr>
          <p:cNvPr id="3" name="Vertical Text Placeholder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Date Placeholder 3"/>
          <p:cNvSpPr>
            <a:spLocks noGrp="1"/>
          </p:cNvSpPr>
          <p:nvPr>
            <p:ph type="dt" sz="half" idx="10"/>
          </p:nvPr>
        </p:nvSpPr>
        <p:spPr/>
        <p:txBody>
          <a:bodyPr/>
          <a:lstStyle/>
          <a:p>
            <a:fld id="{320A79B1-C935-46FB-97BB-7235F72F7BB2}" type="datetime1">
              <a:rPr lang="fr-FR" smtClean="0"/>
              <a:t>26/01/2016</a:t>
            </a:fld>
            <a:endParaRPr kumimoji="0" lang="fr-FR"/>
          </a:p>
        </p:txBody>
      </p:sp>
      <p:sp>
        <p:nvSpPr>
          <p:cNvPr id="5" name="Footer Placeholder 4"/>
          <p:cNvSpPr>
            <a:spLocks noGrp="1"/>
          </p:cNvSpPr>
          <p:nvPr>
            <p:ph type="ftr" sz="quarter" idx="11"/>
          </p:nvPr>
        </p:nvSpPr>
        <p:spPr/>
        <p:txBody>
          <a:bodyPr/>
          <a:lstStyle/>
          <a:p>
            <a:endParaRPr kumimoji="0" lang="fr-FR"/>
          </a:p>
        </p:txBody>
      </p:sp>
      <p:sp>
        <p:nvSpPr>
          <p:cNvPr id="6" name="Slide Number Placeholder 5"/>
          <p:cNvSpPr>
            <a:spLocks noGrp="1"/>
          </p:cNvSpPr>
          <p:nvPr>
            <p:ph type="sldNum" sz="quarter" idx="12"/>
          </p:nvPr>
        </p:nvSpPr>
        <p:spPr/>
        <p:txBody>
          <a:bodyPr/>
          <a:lstStyle/>
          <a:p>
            <a:fld id="{33D6E5A2-EC83-451F-A719-9AC1370DD5CF}" type="slidenum">
              <a:pPr/>
              <a:t>‹N°›</a:t>
            </a:fld>
            <a:endParaRPr kumimoji="0" lang="fr-FR"/>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pPr eaLnBrk="1" latinLnBrk="0" hangingPunct="1"/>
            <a:r>
              <a:rPr lang="fr-FR" smtClean="0"/>
              <a:t>Modifiez le style du titre</a:t>
            </a:r>
            <a:endParaRPr/>
          </a:p>
        </p:txBody>
      </p:sp>
      <p:sp>
        <p:nvSpPr>
          <p:cNvPr id="3" name="Vertical Text Placeholder 2"/>
          <p:cNvSpPr>
            <a:spLocks noGrp="1"/>
          </p:cNvSpPr>
          <p:nvPr>
            <p:ph type="body" orient="vert" idx="1"/>
          </p:nvPr>
        </p:nvSpPr>
        <p:spPr>
          <a:xfrm>
            <a:off x="762000" y="274638"/>
            <a:ext cx="58674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Date Placeholder 3"/>
          <p:cNvSpPr>
            <a:spLocks noGrp="1"/>
          </p:cNvSpPr>
          <p:nvPr>
            <p:ph type="dt" sz="half" idx="10"/>
          </p:nvPr>
        </p:nvSpPr>
        <p:spPr/>
        <p:txBody>
          <a:bodyPr/>
          <a:lstStyle/>
          <a:p>
            <a:fld id="{9C2A687D-C5DC-4A2A-BD29-E3EA2A20FF4A}" type="datetime1">
              <a:rPr lang="fr-FR" smtClean="0"/>
              <a:t>26/01/2016</a:t>
            </a:fld>
            <a:endParaRPr kumimoji="0" lang="fr-FR"/>
          </a:p>
        </p:txBody>
      </p:sp>
      <p:sp>
        <p:nvSpPr>
          <p:cNvPr id="5" name="Footer Placeholder 4"/>
          <p:cNvSpPr>
            <a:spLocks noGrp="1"/>
          </p:cNvSpPr>
          <p:nvPr>
            <p:ph type="ftr" sz="quarter" idx="11"/>
          </p:nvPr>
        </p:nvSpPr>
        <p:spPr/>
        <p:txBody>
          <a:bodyPr/>
          <a:lstStyle/>
          <a:p>
            <a:endParaRPr kumimoji="0" lang="fr-FR"/>
          </a:p>
        </p:txBody>
      </p:sp>
      <p:sp>
        <p:nvSpPr>
          <p:cNvPr id="6" name="Slide Number Placeholder 5"/>
          <p:cNvSpPr>
            <a:spLocks noGrp="1"/>
          </p:cNvSpPr>
          <p:nvPr>
            <p:ph type="sldNum" sz="quarter" idx="12"/>
          </p:nvPr>
        </p:nvSpPr>
        <p:spPr/>
        <p:txBody>
          <a:bodyPr/>
          <a:lstStyle/>
          <a:p>
            <a:fld id="{33D6E5A2-EC83-451F-A719-9AC1370DD5CF}" type="slidenum">
              <a:pPr/>
              <a:t>‹N°›</a:t>
            </a:fld>
            <a:endParaRPr kumimoji="0" lang="fr-FR"/>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fr-FR" smtClean="0"/>
              <a:t>Modifiez le style du titre</a:t>
            </a:r>
            <a:endParaRPr/>
          </a:p>
        </p:txBody>
      </p:sp>
      <p:sp>
        <p:nvSpPr>
          <p:cNvPr id="3" name="Date Placeholder 2"/>
          <p:cNvSpPr>
            <a:spLocks noGrp="1"/>
          </p:cNvSpPr>
          <p:nvPr>
            <p:ph type="dt" sz="half" idx="10"/>
          </p:nvPr>
        </p:nvSpPr>
        <p:spPr/>
        <p:txBody>
          <a:bodyPr/>
          <a:lstStyle/>
          <a:p>
            <a:fld id="{A3F4D375-68D8-423C-9D6B-C686665C14F7}" type="datetime1">
              <a:rPr lang="fr-FR" smtClean="0"/>
              <a:t>26/01/2016</a:t>
            </a:fld>
            <a:endParaRPr kumimoji="0" lang="fr-FR"/>
          </a:p>
        </p:txBody>
      </p:sp>
      <p:sp>
        <p:nvSpPr>
          <p:cNvPr id="4" name="Footer Placeholder 3"/>
          <p:cNvSpPr>
            <a:spLocks noGrp="1"/>
          </p:cNvSpPr>
          <p:nvPr>
            <p:ph type="ftr" sz="quarter" idx="11"/>
          </p:nvPr>
        </p:nvSpPr>
        <p:spPr/>
        <p:txBody>
          <a:bodyPr/>
          <a:lstStyle/>
          <a:p>
            <a:endParaRPr kumimoji="0" lang="fr-FR"/>
          </a:p>
        </p:txBody>
      </p:sp>
      <p:sp>
        <p:nvSpPr>
          <p:cNvPr id="5" name="Slide Number Placeholder 4"/>
          <p:cNvSpPr>
            <a:spLocks noGrp="1"/>
          </p:cNvSpPr>
          <p:nvPr>
            <p:ph type="sldNum" sz="quarter" idx="12"/>
          </p:nvPr>
        </p:nvSpPr>
        <p:spPr/>
        <p:txBody>
          <a:bodyPr/>
          <a:lstStyle/>
          <a:p>
            <a:fld id="{33D6E5A2-EC83-451F-A719-9AC1370DD5CF}" type="slidenum">
              <a:pPr/>
              <a:t>‹N°›</a:t>
            </a:fld>
            <a:endParaRPr kumimoji="0" lang="fr-FR"/>
          </a:p>
        </p:txBody>
      </p:sp>
    </p:spTree>
  </p:cSld>
  <p:clrMapOvr>
    <a:masterClrMapping/>
  </p:clrMapOvr>
  <p:transition spd="slow">
    <p:wipe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E4E450-917D-4D6D-A9CA-CD5C449A16E1}" type="datetime1">
              <a:rPr lang="fr-FR" smtClean="0"/>
              <a:t>26/01/2016</a:t>
            </a:fld>
            <a:endParaRPr kumimoji="0" lang="fr-FR"/>
          </a:p>
        </p:txBody>
      </p:sp>
      <p:sp>
        <p:nvSpPr>
          <p:cNvPr id="3" name="Footer Placeholder 2"/>
          <p:cNvSpPr>
            <a:spLocks noGrp="1"/>
          </p:cNvSpPr>
          <p:nvPr>
            <p:ph type="ftr" sz="quarter" idx="11"/>
          </p:nvPr>
        </p:nvSpPr>
        <p:spPr/>
        <p:txBody>
          <a:bodyPr/>
          <a:lstStyle/>
          <a:p>
            <a:endParaRPr kumimoji="0" lang="fr-FR"/>
          </a:p>
        </p:txBody>
      </p:sp>
      <p:sp>
        <p:nvSpPr>
          <p:cNvPr id="4" name="Slide Number Placeholder 3"/>
          <p:cNvSpPr>
            <a:spLocks noGrp="1"/>
          </p:cNvSpPr>
          <p:nvPr>
            <p:ph type="sldNum" sz="quarter" idx="12"/>
          </p:nvPr>
        </p:nvSpPr>
        <p:spPr/>
        <p:txBody>
          <a:bodyPr/>
          <a:lstStyle/>
          <a:p>
            <a:fld id="{33D6E5A2-EC83-451F-A719-9AC1370DD5CF}" type="slidenum">
              <a:pPr/>
              <a:t>‹N°›</a:t>
            </a:fld>
            <a:endParaRPr kumimoji="0" lang="fr-FR"/>
          </a:p>
        </p:txBody>
      </p:sp>
    </p:spTree>
  </p:cSld>
  <p:clrMapOvr>
    <a:masterClrMapping/>
  </p:clrMapOvr>
  <p:transition spd="slow">
    <p:wipe di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rrière-plan uniquement">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950DE695-2A01-4B26-AF75-DB2BA12EA424}" type="datetime1">
              <a:rPr lang="fr-FR" smtClean="0"/>
              <a:t>26/01/2016</a:t>
            </a:fld>
            <a:endParaRPr kumimoji="0" lang="fr-FR"/>
          </a:p>
        </p:txBody>
      </p:sp>
      <p:sp>
        <p:nvSpPr>
          <p:cNvPr id="4" name="Footer Placeholder 4"/>
          <p:cNvSpPr>
            <a:spLocks noGrp="1"/>
          </p:cNvSpPr>
          <p:nvPr>
            <p:ph type="ftr" sz="quarter" idx="11"/>
          </p:nvPr>
        </p:nvSpPr>
        <p:spPr>
          <a:xfrm>
            <a:off x="3352800" y="6356350"/>
            <a:ext cx="2895600" cy="365125"/>
          </a:xfrm>
        </p:spPr>
        <p:txBody>
          <a:bodyPr/>
          <a:lstStyle/>
          <a:p>
            <a:endParaRPr kumimoji="0" lang="fr-FR"/>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pPr/>
              <a:t>‹N°›</a:t>
            </a:fld>
            <a:endParaRPr kumimoji="0" lang="fr-FR"/>
          </a:p>
        </p:txBody>
      </p:sp>
    </p:spTree>
  </p:cSld>
  <p:clrMapOvr>
    <a:masterClrMapping/>
  </p:clrMapOvr>
  <p:transition spd="slow">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pPr eaLnBrk="1" latinLnBrk="0" hangingPunct="1"/>
            <a:r>
              <a:rPr kumimoji="0" lang="fr-FR" smtClean="0"/>
              <a:t>Modifiez le style du titre</a:t>
            </a:r>
            <a:endParaRPr kumimoji="0" lang="en-US" smtClean="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eaLnBrk="1" latinLnBrk="0" hangingPunct="1">
              <a:defRPr kumimoji="0" lang="fr-FR" sz="1200">
                <a:solidFill>
                  <a:schemeClr val="tx1">
                    <a:tint val="75000"/>
                  </a:schemeClr>
                </a:solidFill>
              </a:defRPr>
            </a:lvl1pPr>
          </a:lstStyle>
          <a:p>
            <a:fld id="{B5043772-098D-40E5-95B1-9949B2193402}" type="datetime1">
              <a:rPr lang="fr-FR" smtClean="0"/>
              <a:t>26/01/2016</a:t>
            </a:fld>
            <a:endParaRPr kumimoji="0" lang="fr-FR"/>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eaLnBrk="1" latinLnBrk="0" hangingPunct="1">
              <a:defRPr kumimoji="0" lang="fr-FR" sz="1200">
                <a:solidFill>
                  <a:schemeClr val="tx1">
                    <a:tint val="75000"/>
                  </a:schemeClr>
                </a:solidFill>
              </a:defRPr>
            </a:lvl1pPr>
          </a:lstStyle>
          <a:p>
            <a:endParaRPr kumimoji="0" lang="fr-FR"/>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eaLnBrk="1" latinLnBrk="0" hangingPunct="1">
              <a:defRPr kumimoji="0" lang="fr-FR" sz="1200">
                <a:solidFill>
                  <a:schemeClr val="tx1">
                    <a:tint val="75000"/>
                  </a:schemeClr>
                </a:solidFill>
              </a:defRPr>
            </a:lvl1pPr>
          </a:lstStyle>
          <a:p>
            <a:fld id="{33D6E5A2-EC83-451F-A719-9AC1370DD5CF}" type="slidenum">
              <a:pPr/>
              <a:t>‹N°›</a:t>
            </a:fld>
            <a:endParaRPr kumimoji="0" lang="fr-FR"/>
          </a:p>
        </p:txBody>
      </p:sp>
      <p:pic>
        <p:nvPicPr>
          <p:cNvPr id="8" name="Picture 7"/>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54" r:id="rId10"/>
    <p:sldLayoutId id="2147483655" r:id="rId11"/>
    <p:sldLayoutId id="2147483663" r:id="rId12"/>
  </p:sldLayoutIdLst>
  <p:transition spd="slow">
    <p:wipe dir="d"/>
  </p:transition>
  <p:timing>
    <p:tnLst>
      <p:par>
        <p:cTn id="1" dur="indefinite" restart="never" nodeType="tmRoot"/>
      </p:par>
    </p:tnLst>
  </p:timing>
  <p:hf hdr="0" ftr="0" dt="0"/>
  <p:txStyles>
    <p:titleStyle>
      <a:lvl1pPr algn="l" defTabSz="914400" rtl="0" eaLnBrk="1" latinLnBrk="0" hangingPunct="1">
        <a:spcBef>
          <a:spcPct val="0"/>
        </a:spcBef>
        <a:buNone/>
        <a:defRPr kumimoji="0" lang="fr-F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0" lang="fr-F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fr-F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fr-F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fr-F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9pPr>
    </p:bodyStyle>
    <p:otherStyle>
      <a:defPPr>
        <a:defRPr kumimoji="0" lang="fr-FR"/>
      </a:defPPr>
      <a:lvl1pPr marL="0" algn="l" defTabSz="914400" rtl="0" eaLnBrk="1" latinLnBrk="0" hangingPunct="1">
        <a:defRPr kumimoji="0" lang="fr-FR" sz="1800" kern="1200">
          <a:solidFill>
            <a:schemeClr val="tx1"/>
          </a:solidFill>
          <a:latin typeface="+mn-lt"/>
          <a:ea typeface="+mn-ea"/>
          <a:cs typeface="+mn-cs"/>
        </a:defRPr>
      </a:lvl1pPr>
      <a:lvl2pPr marL="457200" algn="l" defTabSz="914400" rtl="0" eaLnBrk="1" latinLnBrk="0" hangingPunct="1">
        <a:defRPr kumimoji="0" lang="fr-FR" sz="1800" kern="1200">
          <a:solidFill>
            <a:schemeClr val="tx1"/>
          </a:solidFill>
          <a:latin typeface="+mn-lt"/>
          <a:ea typeface="+mn-ea"/>
          <a:cs typeface="+mn-cs"/>
        </a:defRPr>
      </a:lvl2pPr>
      <a:lvl3pPr marL="914400" algn="l" defTabSz="914400" rtl="0" eaLnBrk="1" latinLnBrk="0" hangingPunct="1">
        <a:defRPr kumimoji="0" lang="fr-FR" sz="1800" kern="1200">
          <a:solidFill>
            <a:schemeClr val="tx1"/>
          </a:solidFill>
          <a:latin typeface="+mn-lt"/>
          <a:ea typeface="+mn-ea"/>
          <a:cs typeface="+mn-cs"/>
        </a:defRPr>
      </a:lvl3pPr>
      <a:lvl4pPr marL="1371600" algn="l" defTabSz="914400" rtl="0" eaLnBrk="1" latinLnBrk="0" hangingPunct="1">
        <a:defRPr kumimoji="0" lang="fr-FR" sz="1800" kern="1200">
          <a:solidFill>
            <a:schemeClr val="tx1"/>
          </a:solidFill>
          <a:latin typeface="+mn-lt"/>
          <a:ea typeface="+mn-ea"/>
          <a:cs typeface="+mn-cs"/>
        </a:defRPr>
      </a:lvl4pPr>
      <a:lvl5pPr marL="1828800" algn="l" defTabSz="914400" rtl="0" eaLnBrk="1" latinLnBrk="0" hangingPunct="1">
        <a:defRPr kumimoji="0" lang="fr-FR" sz="1800" kern="1200">
          <a:solidFill>
            <a:schemeClr val="tx1"/>
          </a:solidFill>
          <a:latin typeface="+mn-lt"/>
          <a:ea typeface="+mn-ea"/>
          <a:cs typeface="+mn-cs"/>
        </a:defRPr>
      </a:lvl5pPr>
      <a:lvl6pPr marL="2286000" algn="l" defTabSz="914400" rtl="0" eaLnBrk="1" latinLnBrk="0" hangingPunct="1">
        <a:defRPr kumimoji="0" lang="fr-FR" sz="1800" kern="1200">
          <a:solidFill>
            <a:schemeClr val="tx1"/>
          </a:solidFill>
          <a:latin typeface="+mn-lt"/>
          <a:ea typeface="+mn-ea"/>
          <a:cs typeface="+mn-cs"/>
        </a:defRPr>
      </a:lvl6pPr>
      <a:lvl7pPr marL="2743200" algn="l" defTabSz="914400" rtl="0" eaLnBrk="1" latinLnBrk="0" hangingPunct="1">
        <a:defRPr kumimoji="0" lang="fr-FR" sz="1800" kern="1200">
          <a:solidFill>
            <a:schemeClr val="tx1"/>
          </a:solidFill>
          <a:latin typeface="+mn-lt"/>
          <a:ea typeface="+mn-ea"/>
          <a:cs typeface="+mn-cs"/>
        </a:defRPr>
      </a:lvl7pPr>
      <a:lvl8pPr marL="3200400" algn="l" defTabSz="914400" rtl="0" eaLnBrk="1" latinLnBrk="0" hangingPunct="1">
        <a:defRPr kumimoji="0" lang="fr-FR" sz="1800" kern="1200">
          <a:solidFill>
            <a:schemeClr val="tx1"/>
          </a:solidFill>
          <a:latin typeface="+mn-lt"/>
          <a:ea typeface="+mn-ea"/>
          <a:cs typeface="+mn-cs"/>
        </a:defRPr>
      </a:lvl8pPr>
      <a:lvl9pPr marL="3657600" algn="l" defTabSz="914400" rtl="0" eaLnBrk="1" latinLnBrk="0" hangingPunct="1">
        <a:defRPr kumimoji="0" lang="fr-F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image" Target="../media/image6.png"/><Relationship Id="rId4" Type="http://schemas.openxmlformats.org/officeDocument/2006/relationships/slide" Target="slide3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slide" Target="slide3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0.gif"/><Relationship Id="rId4" Type="http://schemas.openxmlformats.org/officeDocument/2006/relationships/slide" Target="slide3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20.jpeg"/><Relationship Id="rId4" Type="http://schemas.openxmlformats.org/officeDocument/2006/relationships/slide" Target="slide3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image" Target="../media/image22.jpeg"/><Relationship Id="rId5" Type="http://schemas.openxmlformats.org/officeDocument/2006/relationships/hyperlink" Target="http://histoire.info.online.fr/alto.html" TargetMode="Externa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http://www.intel.com/content/dam/www/global/ark/badges/88431_128.gif/jcr:content/renditions/_64.gif" TargetMode="External"/><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34.gif"/><Relationship Id="rId5" Type="http://schemas.openxmlformats.org/officeDocument/2006/relationships/image" Target="http://www.intel.com/content/dam/www/global/ark/badges/75812_128.gif/jcr:content/renditions/_64.gif" TargetMode="External"/><Relationship Id="rId4" Type="http://schemas.openxmlformats.org/officeDocument/2006/relationships/image" Target="../media/image33.gi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31.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notesSlide" Target="../notesSlides/notesSlide31.xml"/><Relationship Id="rId4"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35.jpeg"/><Relationship Id="rId5" Type="http://schemas.openxmlformats.org/officeDocument/2006/relationships/slide" Target="slide4.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36.png"/><Relationship Id="rId5" Type="http://schemas.openxmlformats.org/officeDocument/2006/relationships/slide" Target="slide6.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37.png"/><Relationship Id="rId5" Type="http://schemas.openxmlformats.org/officeDocument/2006/relationships/slide" Target="slide8.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9.jpe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38.jpeg"/><Relationship Id="rId5" Type="http://schemas.openxmlformats.org/officeDocument/2006/relationships/slide" Target="slide18.xml"/><Relationship Id="rId4"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777457" y="5157182"/>
            <a:ext cx="1160633" cy="400110"/>
          </a:xfrm>
          <a:prstGeom prst="rect">
            <a:avLst/>
          </a:prstGeom>
          <a:noFill/>
          <a:ln>
            <a:noFill/>
          </a:ln>
        </p:spPr>
        <p:txBody>
          <a:bodyPr wrap="square" rtlCol="0">
            <a:spAutoFit/>
          </a:bodyPr>
          <a:lstStyle/>
          <a:p>
            <a:r>
              <a:rPr lang="fr-FR" sz="2000" dirty="0" smtClean="0">
                <a:solidFill>
                  <a:schemeClr val="bg1"/>
                </a:solidFill>
              </a:rPr>
              <a:t>besoins</a:t>
            </a:r>
            <a:endParaRPr lang="fr-FR" sz="2000" dirty="0">
              <a:solidFill>
                <a:schemeClr val="bg1"/>
              </a:solidFill>
            </a:endParaRPr>
          </a:p>
        </p:txBody>
      </p:sp>
      <p:sp>
        <p:nvSpPr>
          <p:cNvPr id="39" name="Title 1"/>
          <p:cNvSpPr txBox="1">
            <a:spLocks/>
          </p:cNvSpPr>
          <p:nvPr>
            <p:custDataLst>
              <p:tags r:id="rId1"/>
            </p:custDataLst>
          </p:nvPr>
        </p:nvSpPr>
        <p:spPr>
          <a:xfrm>
            <a:off x="2843808" y="2996952"/>
            <a:ext cx="4645496" cy="78296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kumimoji="0" lang="fr-FR" sz="4000" b="1" kern="1200" cap="small" baseline="0">
                <a:solidFill>
                  <a:srgbClr val="003300"/>
                </a:solidFill>
                <a:latin typeface="+mj-lt"/>
                <a:ea typeface="+mj-ea"/>
                <a:cs typeface="+mj-cs"/>
              </a:defRPr>
            </a:lvl1pPr>
          </a:lstStyle>
          <a:p>
            <a:r>
              <a:rPr lang="fr-FR" sz="8000" b="0" dirty="0" smtClean="0"/>
              <a:t>Bonjour …</a:t>
            </a:r>
          </a:p>
        </p:txBody>
      </p:sp>
      <p:sp>
        <p:nvSpPr>
          <p:cNvPr id="2" name="Espace réservé du numéro de diapositive 1"/>
          <p:cNvSpPr>
            <a:spLocks noGrp="1"/>
          </p:cNvSpPr>
          <p:nvPr>
            <p:ph type="sldNum" sz="quarter" idx="12"/>
          </p:nvPr>
        </p:nvSpPr>
        <p:spPr/>
        <p:txBody>
          <a:bodyPr/>
          <a:lstStyle/>
          <a:p>
            <a:fld id="{33D6E5A2-EC83-451F-A719-9AC1370DD5CF}" type="slidenum">
              <a:rPr lang="fr-FR" smtClean="0"/>
              <a:pPr/>
              <a:t>1</a:t>
            </a:fld>
            <a:endParaRPr kumimoji="0" lang="fr-FR"/>
          </a:p>
        </p:txBody>
      </p:sp>
    </p:spTree>
    <p:extLst>
      <p:ext uri="{BB962C8B-B14F-4D97-AF65-F5344CB8AC3E}">
        <p14:creationId xmlns:p14="http://schemas.microsoft.com/office/powerpoint/2010/main" val="309781291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3000"/>
                                  </p:stCondLst>
                                  <p:childTnLst>
                                    <p:set>
                                      <p:cBhvr>
                                        <p:cTn id="6" dur="1" fill="hold">
                                          <p:stCondLst>
                                            <p:cond delay="0"/>
                                          </p:stCondLst>
                                        </p:cTn>
                                        <p:tgtEl>
                                          <p:spTgt spid="12"/>
                                        </p:tgtEl>
                                        <p:attrNameLst>
                                          <p:attrName>style.visibility</p:attrName>
                                        </p:attrNameLst>
                                      </p:cBhvr>
                                      <p:to>
                                        <p:strVal val="visible"/>
                                      </p:to>
                                    </p:set>
                                  </p:childTnLst>
                                </p:cTn>
                              </p:par>
                              <p:par>
                                <p:cTn id="7" presetID="6" presetClass="entr" presetSubtype="16"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animEffect transition="in" filter="circle(in)">
                                      <p:cBhvr>
                                        <p:cTn id="9"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2339752" y="2286000"/>
            <a:ext cx="4645496" cy="782960"/>
          </a:xfrm>
        </p:spPr>
        <p:txBody>
          <a:bodyPr>
            <a:normAutofit/>
          </a:bodyPr>
          <a:lstStyle/>
          <a:p>
            <a:r>
              <a:rPr lang="fr-FR" dirty="0" smtClean="0"/>
              <a:t>LA MEMOIRE VIVE</a:t>
            </a:r>
          </a:p>
        </p:txBody>
      </p:sp>
      <p:sp>
        <p:nvSpPr>
          <p:cNvPr id="3" name="Subtitle 2"/>
          <p:cNvSpPr>
            <a:spLocks noGrp="1"/>
          </p:cNvSpPr>
          <p:nvPr>
            <p:ph type="subTitle" idx="1"/>
            <p:custDataLst>
              <p:tags r:id="rId3"/>
            </p:custDataLst>
          </p:nvPr>
        </p:nvSpPr>
        <p:spPr>
          <a:xfrm>
            <a:off x="4166936" y="5517232"/>
            <a:ext cx="4772528" cy="990600"/>
          </a:xfrm>
        </p:spPr>
        <p:txBody>
          <a:bodyPr>
            <a:normAutofit/>
          </a:bodyPr>
          <a:lstStyle/>
          <a:p>
            <a:r>
              <a:rPr lang="fr-FR" sz="2400" dirty="0" smtClean="0">
                <a:latin typeface="+mn-lt"/>
              </a:rPr>
              <a:t>TINTILLIER Cyril</a:t>
            </a:r>
            <a:endParaRPr lang="fr-FR" sz="2400" dirty="0">
              <a:latin typeface="+mn-lt"/>
            </a:endParaRPr>
          </a:p>
          <a:p>
            <a:r>
              <a:rPr lang="fr-FR" sz="2400" dirty="0" smtClean="0">
                <a:latin typeface="+mn-lt"/>
              </a:rPr>
              <a:t>TAI 1015 – Décembre 2015</a:t>
            </a:r>
            <a:endParaRPr lang="fr-FR" sz="2400" dirty="0">
              <a:latin typeface="+mn-lt"/>
            </a:endParaRPr>
          </a:p>
        </p:txBody>
      </p:sp>
      <p:sp>
        <p:nvSpPr>
          <p:cNvPr id="4" name="ZoneTexte 3"/>
          <p:cNvSpPr txBox="1"/>
          <p:nvPr/>
        </p:nvSpPr>
        <p:spPr>
          <a:xfrm>
            <a:off x="3491880" y="3068960"/>
            <a:ext cx="5256584" cy="646331"/>
          </a:xfrm>
          <a:prstGeom prst="rect">
            <a:avLst/>
          </a:prstGeom>
          <a:noFill/>
        </p:spPr>
        <p:txBody>
          <a:bodyPr wrap="square" rtlCol="0">
            <a:spAutoFit/>
          </a:bodyPr>
          <a:lstStyle/>
          <a:p>
            <a:r>
              <a:rPr lang="fr-FR" sz="3600" dirty="0"/>
              <a:t>B</a:t>
            </a:r>
            <a:r>
              <a:rPr lang="fr-FR" sz="3600" dirty="0" smtClean="0"/>
              <a:t>esoins</a:t>
            </a:r>
            <a:r>
              <a:rPr lang="fr-FR" sz="3600" dirty="0"/>
              <a:t>, limites </a:t>
            </a:r>
            <a:r>
              <a:rPr lang="fr-FR" sz="3600" dirty="0" err="1" smtClean="0"/>
              <a:t>IMPOS</a:t>
            </a:r>
            <a:r>
              <a:rPr lang="fr-FR" sz="3600" cap="all" dirty="0" err="1" smtClean="0"/>
              <a:t>é</a:t>
            </a:r>
            <a:r>
              <a:rPr lang="fr-FR" sz="3600" dirty="0" err="1" smtClean="0"/>
              <a:t>ES</a:t>
            </a:r>
            <a:endParaRPr lang="fr-FR" sz="3600" dirty="0"/>
          </a:p>
        </p:txBody>
      </p:sp>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2" presetClass="entr" presetSubtype="4" fill="hold" grpId="0" nodeType="withEffect">
                                  <p:stCondLst>
                                    <p:cond delay="300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llipse 22"/>
          <p:cNvSpPr/>
          <p:nvPr/>
        </p:nvSpPr>
        <p:spPr>
          <a:xfrm>
            <a:off x="395536" y="4513756"/>
            <a:ext cx="1800200" cy="1656184"/>
          </a:xfrm>
          <a:prstGeom prst="ellipse">
            <a:avLst/>
          </a:prstGeom>
          <a:solidFill>
            <a:schemeClr val="accent5"/>
          </a:solidFill>
          <a:ln>
            <a:noFill/>
          </a:ln>
          <a:effectLst>
            <a:glow rad="63500">
              <a:schemeClr val="tx2">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5170429" y="614314"/>
            <a:ext cx="1800200" cy="1656184"/>
          </a:xfrm>
          <a:prstGeom prst="ellipse">
            <a:avLst/>
          </a:prstGeom>
          <a:solidFill>
            <a:schemeClr val="accent5"/>
          </a:solidFill>
          <a:ln>
            <a:noFill/>
          </a:ln>
          <a:effectLst>
            <a:glow rad="63500">
              <a:schemeClr val="tx2">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777457" y="5157182"/>
            <a:ext cx="1160633" cy="400110"/>
          </a:xfrm>
          <a:prstGeom prst="rect">
            <a:avLst/>
          </a:prstGeom>
          <a:noFill/>
          <a:ln>
            <a:noFill/>
          </a:ln>
        </p:spPr>
        <p:txBody>
          <a:bodyPr wrap="square" rtlCol="0">
            <a:spAutoFit/>
          </a:bodyPr>
          <a:lstStyle/>
          <a:p>
            <a:r>
              <a:rPr lang="fr-FR" sz="2000" dirty="0" smtClean="0">
                <a:solidFill>
                  <a:schemeClr val="bg1"/>
                </a:solidFill>
              </a:rPr>
              <a:t>besoins</a:t>
            </a:r>
            <a:endParaRPr lang="fr-FR" sz="2000" dirty="0">
              <a:solidFill>
                <a:schemeClr val="bg1"/>
              </a:solidFill>
            </a:endParaRPr>
          </a:p>
        </p:txBody>
      </p:sp>
      <p:sp>
        <p:nvSpPr>
          <p:cNvPr id="6" name="ZoneTexte 5"/>
          <p:cNvSpPr txBox="1"/>
          <p:nvPr/>
        </p:nvSpPr>
        <p:spPr>
          <a:xfrm>
            <a:off x="5292080" y="1036428"/>
            <a:ext cx="1921851" cy="707886"/>
          </a:xfrm>
          <a:prstGeom prst="rect">
            <a:avLst/>
          </a:prstGeom>
          <a:noFill/>
          <a:ln>
            <a:noFill/>
          </a:ln>
        </p:spPr>
        <p:txBody>
          <a:bodyPr wrap="square" rtlCol="0">
            <a:spAutoFit/>
          </a:bodyPr>
          <a:lstStyle/>
          <a:p>
            <a:r>
              <a:rPr lang="fr-FR" sz="2000" dirty="0" smtClean="0">
                <a:solidFill>
                  <a:schemeClr val="bg1"/>
                </a:solidFill>
              </a:rPr>
              <a:t>évolution technologique</a:t>
            </a:r>
          </a:p>
        </p:txBody>
      </p:sp>
      <p:cxnSp>
        <p:nvCxnSpPr>
          <p:cNvPr id="14" name="Connecteur droit avec flèche 13"/>
          <p:cNvCxnSpPr/>
          <p:nvPr/>
        </p:nvCxnSpPr>
        <p:spPr>
          <a:xfrm flipV="1">
            <a:off x="1979712" y="1699937"/>
            <a:ext cx="2808312" cy="2745895"/>
          </a:xfrm>
          <a:prstGeom prst="straightConnector1">
            <a:avLst/>
          </a:prstGeom>
          <a:ln w="25400">
            <a:headEnd type="arrow"/>
            <a:tailEnd type="arrow"/>
          </a:ln>
          <a:effectLst>
            <a:innerShdw blurRad="114300">
              <a:prstClr val="black"/>
            </a:innerShdw>
          </a:effectLst>
        </p:spPr>
        <p:style>
          <a:lnRef idx="1">
            <a:schemeClr val="accent1"/>
          </a:lnRef>
          <a:fillRef idx="0">
            <a:schemeClr val="accent1"/>
          </a:fillRef>
          <a:effectRef idx="0">
            <a:schemeClr val="accent1"/>
          </a:effectRef>
          <a:fontRef idx="minor">
            <a:schemeClr val="tx1"/>
          </a:fontRef>
        </p:style>
      </p:cxnSp>
      <p:grpSp>
        <p:nvGrpSpPr>
          <p:cNvPr id="29" name="Groupe 28"/>
          <p:cNvGrpSpPr/>
          <p:nvPr/>
        </p:nvGrpSpPr>
        <p:grpSpPr>
          <a:xfrm>
            <a:off x="3551844" y="3212976"/>
            <a:ext cx="4782276" cy="369332"/>
            <a:chOff x="4110535" y="2543398"/>
            <a:chExt cx="4782276" cy="369332"/>
          </a:xfrm>
        </p:grpSpPr>
        <p:sp>
          <p:nvSpPr>
            <p:cNvPr id="17" name="ZoneTexte 16"/>
            <p:cNvSpPr txBox="1"/>
            <p:nvPr/>
          </p:nvSpPr>
          <p:spPr>
            <a:xfrm>
              <a:off x="5048447" y="2543398"/>
              <a:ext cx="3844364" cy="369332"/>
            </a:xfrm>
            <a:prstGeom prst="rect">
              <a:avLst/>
            </a:prstGeom>
            <a:noFill/>
            <a:ln>
              <a:solidFill>
                <a:schemeClr val="accent1">
                  <a:shade val="95000"/>
                  <a:satMod val="105000"/>
                </a:schemeClr>
              </a:solidFill>
            </a:ln>
          </p:spPr>
          <p:txBody>
            <a:bodyPr wrap="square" rtlCol="0">
              <a:spAutoFit/>
            </a:bodyPr>
            <a:lstStyle/>
            <a:p>
              <a:r>
                <a:rPr lang="fr-FR" dirty="0" smtClean="0"/>
                <a:t>Premières réalisations  : 1945-1955</a:t>
              </a:r>
              <a:endParaRPr lang="fr-FR" dirty="0"/>
            </a:p>
          </p:txBody>
        </p:sp>
        <p:sp>
          <p:nvSpPr>
            <p:cNvPr id="24" name="Flèche droite 23"/>
            <p:cNvSpPr/>
            <p:nvPr/>
          </p:nvSpPr>
          <p:spPr>
            <a:xfrm>
              <a:off x="4110535" y="2737702"/>
              <a:ext cx="59093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p:cNvGrpSpPr/>
          <p:nvPr/>
        </p:nvGrpSpPr>
        <p:grpSpPr>
          <a:xfrm>
            <a:off x="3551844" y="3789040"/>
            <a:ext cx="4782275" cy="369332"/>
            <a:chOff x="4070662" y="3356992"/>
            <a:chExt cx="4830520" cy="369332"/>
          </a:xfrm>
        </p:grpSpPr>
        <p:sp>
          <p:nvSpPr>
            <p:cNvPr id="18" name="ZoneTexte 17"/>
            <p:cNvSpPr txBox="1"/>
            <p:nvPr/>
          </p:nvSpPr>
          <p:spPr>
            <a:xfrm>
              <a:off x="5018036" y="3356992"/>
              <a:ext cx="3883146" cy="369332"/>
            </a:xfrm>
            <a:prstGeom prst="rect">
              <a:avLst/>
            </a:prstGeom>
            <a:noFill/>
            <a:ln>
              <a:solidFill>
                <a:schemeClr val="accent1">
                  <a:shade val="95000"/>
                  <a:satMod val="105000"/>
                </a:schemeClr>
              </a:solidFill>
            </a:ln>
          </p:spPr>
          <p:txBody>
            <a:bodyPr wrap="square" rtlCol="0">
              <a:spAutoFit/>
            </a:bodyPr>
            <a:lstStyle/>
            <a:p>
              <a:r>
                <a:rPr lang="fr-FR" dirty="0" smtClean="0"/>
                <a:t>Deuxième </a:t>
              </a:r>
              <a:r>
                <a:rPr lang="fr-FR" dirty="0"/>
                <a:t>génération </a:t>
              </a:r>
              <a:r>
                <a:rPr lang="fr-FR" dirty="0" smtClean="0"/>
                <a:t>: 1955-1960</a:t>
              </a:r>
              <a:endParaRPr lang="fr-FR" dirty="0"/>
            </a:p>
          </p:txBody>
        </p:sp>
        <p:sp>
          <p:nvSpPr>
            <p:cNvPr id="25" name="Flèche droite 24"/>
            <p:cNvSpPr/>
            <p:nvPr/>
          </p:nvSpPr>
          <p:spPr>
            <a:xfrm>
              <a:off x="4070662" y="3534984"/>
              <a:ext cx="59093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2" name="Groupe 31"/>
          <p:cNvGrpSpPr/>
          <p:nvPr/>
        </p:nvGrpSpPr>
        <p:grpSpPr>
          <a:xfrm>
            <a:off x="3551843" y="4949264"/>
            <a:ext cx="4782860" cy="369332"/>
            <a:chOff x="4056671" y="3951884"/>
            <a:chExt cx="5010335" cy="369332"/>
          </a:xfrm>
        </p:grpSpPr>
        <p:sp>
          <p:nvSpPr>
            <p:cNvPr id="21" name="ZoneTexte 20"/>
            <p:cNvSpPr txBox="1"/>
            <p:nvPr/>
          </p:nvSpPr>
          <p:spPr>
            <a:xfrm>
              <a:off x="5039193" y="3951884"/>
              <a:ext cx="4027813" cy="369332"/>
            </a:xfrm>
            <a:prstGeom prst="rect">
              <a:avLst/>
            </a:prstGeom>
            <a:noFill/>
            <a:ln>
              <a:solidFill>
                <a:schemeClr val="accent1">
                  <a:shade val="95000"/>
                  <a:satMod val="105000"/>
                </a:schemeClr>
              </a:solidFill>
            </a:ln>
          </p:spPr>
          <p:txBody>
            <a:bodyPr wrap="square" rtlCol="0">
              <a:spAutoFit/>
            </a:bodyPr>
            <a:lstStyle/>
            <a:p>
              <a:r>
                <a:rPr lang="fr-FR" dirty="0"/>
                <a:t>Q</a:t>
              </a:r>
              <a:r>
                <a:rPr lang="fr-FR" dirty="0" smtClean="0"/>
                <a:t>uatrième </a:t>
              </a:r>
              <a:r>
                <a:rPr lang="fr-FR" dirty="0"/>
                <a:t>génération (</a:t>
              </a:r>
              <a:r>
                <a:rPr lang="fr-FR" dirty="0" smtClean="0"/>
                <a:t>1971-1989 </a:t>
              </a:r>
              <a:r>
                <a:rPr lang="fr-FR" dirty="0"/>
                <a:t>) </a:t>
              </a:r>
            </a:p>
          </p:txBody>
        </p:sp>
        <p:sp>
          <p:nvSpPr>
            <p:cNvPr id="26" name="Flèche droite 25"/>
            <p:cNvSpPr/>
            <p:nvPr/>
          </p:nvSpPr>
          <p:spPr>
            <a:xfrm>
              <a:off x="4056671" y="4087794"/>
              <a:ext cx="59093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1" name="Groupe 30"/>
          <p:cNvGrpSpPr/>
          <p:nvPr/>
        </p:nvGrpSpPr>
        <p:grpSpPr>
          <a:xfrm>
            <a:off x="3551844" y="4329090"/>
            <a:ext cx="4782277" cy="369332"/>
            <a:chOff x="4037953" y="4145574"/>
            <a:chExt cx="4938390" cy="369332"/>
          </a:xfrm>
        </p:grpSpPr>
        <p:sp>
          <p:nvSpPr>
            <p:cNvPr id="20" name="ZoneTexte 19"/>
            <p:cNvSpPr txBox="1"/>
            <p:nvPr/>
          </p:nvSpPr>
          <p:spPr>
            <a:xfrm>
              <a:off x="5006483" y="4145574"/>
              <a:ext cx="3969860" cy="369332"/>
            </a:xfrm>
            <a:prstGeom prst="rect">
              <a:avLst/>
            </a:prstGeom>
            <a:noFill/>
            <a:ln>
              <a:solidFill>
                <a:schemeClr val="accent1">
                  <a:shade val="95000"/>
                  <a:satMod val="105000"/>
                </a:schemeClr>
              </a:solidFill>
            </a:ln>
          </p:spPr>
          <p:txBody>
            <a:bodyPr wrap="square" rtlCol="0">
              <a:spAutoFit/>
            </a:bodyPr>
            <a:lstStyle/>
            <a:p>
              <a:r>
                <a:rPr lang="fr-FR" dirty="0" smtClean="0"/>
                <a:t>Troisième </a:t>
              </a:r>
              <a:r>
                <a:rPr lang="fr-FR" dirty="0"/>
                <a:t>génération </a:t>
              </a:r>
              <a:r>
                <a:rPr lang="fr-FR" dirty="0" smtClean="0"/>
                <a:t>: 1960-1970</a:t>
              </a:r>
              <a:endParaRPr lang="fr-FR" dirty="0"/>
            </a:p>
          </p:txBody>
        </p:sp>
        <p:sp>
          <p:nvSpPr>
            <p:cNvPr id="27" name="Flèche droite 26"/>
            <p:cNvSpPr/>
            <p:nvPr/>
          </p:nvSpPr>
          <p:spPr>
            <a:xfrm>
              <a:off x="4037953" y="4301816"/>
              <a:ext cx="59093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3" name="Groupe 32"/>
          <p:cNvGrpSpPr/>
          <p:nvPr/>
        </p:nvGrpSpPr>
        <p:grpSpPr>
          <a:xfrm>
            <a:off x="4498355" y="2553034"/>
            <a:ext cx="3835763" cy="515220"/>
            <a:chOff x="4544080" y="2543398"/>
            <a:chExt cx="4348730" cy="366061"/>
          </a:xfrm>
        </p:grpSpPr>
        <p:sp>
          <p:nvSpPr>
            <p:cNvPr id="34" name="ZoneTexte 33"/>
            <p:cNvSpPr txBox="1"/>
            <p:nvPr/>
          </p:nvSpPr>
          <p:spPr>
            <a:xfrm>
              <a:off x="5688865" y="2543398"/>
              <a:ext cx="3203945" cy="262408"/>
            </a:xfrm>
            <a:prstGeom prst="rect">
              <a:avLst/>
            </a:prstGeom>
            <a:noFill/>
            <a:ln>
              <a:solidFill>
                <a:schemeClr val="accent1">
                  <a:shade val="95000"/>
                  <a:satMod val="105000"/>
                </a:schemeClr>
              </a:solidFill>
            </a:ln>
          </p:spPr>
          <p:txBody>
            <a:bodyPr wrap="square" rtlCol="0">
              <a:spAutoFit/>
            </a:bodyPr>
            <a:lstStyle/>
            <a:p>
              <a:r>
                <a:rPr lang="fr-FR" dirty="0" smtClean="0"/>
                <a:t>L’idée de DEPART : Dès 1939</a:t>
              </a:r>
              <a:endParaRPr lang="fr-FR" dirty="0"/>
            </a:p>
          </p:txBody>
        </p:sp>
        <p:sp>
          <p:nvSpPr>
            <p:cNvPr id="35" name="Flèche droite 34"/>
            <p:cNvSpPr/>
            <p:nvPr/>
          </p:nvSpPr>
          <p:spPr>
            <a:xfrm>
              <a:off x="4544080" y="2571139"/>
              <a:ext cx="761952" cy="3383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 name="Groupe 1"/>
          <p:cNvGrpSpPr/>
          <p:nvPr/>
        </p:nvGrpSpPr>
        <p:grpSpPr>
          <a:xfrm>
            <a:off x="3551258" y="5596837"/>
            <a:ext cx="4782860" cy="369332"/>
            <a:chOff x="3551258" y="5596837"/>
            <a:chExt cx="4782860" cy="369332"/>
          </a:xfrm>
        </p:grpSpPr>
        <p:sp>
          <p:nvSpPr>
            <p:cNvPr id="22" name="ZoneTexte 21"/>
            <p:cNvSpPr txBox="1"/>
            <p:nvPr/>
          </p:nvSpPr>
          <p:spPr>
            <a:xfrm>
              <a:off x="4489172" y="5596837"/>
              <a:ext cx="3844946" cy="369332"/>
            </a:xfrm>
            <a:prstGeom prst="rect">
              <a:avLst/>
            </a:prstGeom>
            <a:noFill/>
            <a:ln>
              <a:solidFill>
                <a:schemeClr val="accent1">
                  <a:shade val="95000"/>
                  <a:satMod val="105000"/>
                </a:schemeClr>
              </a:solidFill>
            </a:ln>
          </p:spPr>
          <p:txBody>
            <a:bodyPr wrap="square" rtlCol="0">
              <a:spAutoFit/>
            </a:bodyPr>
            <a:lstStyle/>
            <a:p>
              <a:r>
                <a:rPr lang="fr-FR" dirty="0" smtClean="0"/>
                <a:t>Cinquième </a:t>
              </a:r>
              <a:r>
                <a:rPr lang="fr-FR" dirty="0"/>
                <a:t>génération (</a:t>
              </a:r>
              <a:r>
                <a:rPr lang="fr-FR" dirty="0" smtClean="0"/>
                <a:t>1990 - </a:t>
              </a:r>
              <a:r>
                <a:rPr lang="fr-FR" dirty="0"/>
                <a:t>) </a:t>
              </a:r>
            </a:p>
          </p:txBody>
        </p:sp>
        <p:sp>
          <p:nvSpPr>
            <p:cNvPr id="28" name="Flèche droite 27"/>
            <p:cNvSpPr/>
            <p:nvPr/>
          </p:nvSpPr>
          <p:spPr>
            <a:xfrm>
              <a:off x="3551258" y="5732747"/>
              <a:ext cx="564107"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6" name="Groupe 35"/>
          <p:cNvGrpSpPr/>
          <p:nvPr/>
        </p:nvGrpSpPr>
        <p:grpSpPr>
          <a:xfrm>
            <a:off x="3551258" y="6156237"/>
            <a:ext cx="4782860" cy="369332"/>
            <a:chOff x="3551258" y="5596837"/>
            <a:chExt cx="4782860" cy="369332"/>
          </a:xfrm>
        </p:grpSpPr>
        <p:sp>
          <p:nvSpPr>
            <p:cNvPr id="37" name="ZoneTexte 36"/>
            <p:cNvSpPr txBox="1"/>
            <p:nvPr/>
          </p:nvSpPr>
          <p:spPr>
            <a:xfrm>
              <a:off x="4489172" y="5596837"/>
              <a:ext cx="3844946" cy="369332"/>
            </a:xfrm>
            <a:prstGeom prst="rect">
              <a:avLst/>
            </a:prstGeom>
            <a:noFill/>
            <a:ln>
              <a:solidFill>
                <a:schemeClr val="accent1">
                  <a:shade val="95000"/>
                  <a:satMod val="105000"/>
                </a:schemeClr>
              </a:solidFill>
            </a:ln>
          </p:spPr>
          <p:txBody>
            <a:bodyPr wrap="square" rtlCol="0">
              <a:spAutoFit/>
            </a:bodyPr>
            <a:lstStyle/>
            <a:p>
              <a:r>
                <a:rPr lang="fr-FR" dirty="0" smtClean="0"/>
                <a:t>Avenir …</a:t>
              </a:r>
              <a:endParaRPr lang="fr-FR" dirty="0"/>
            </a:p>
          </p:txBody>
        </p:sp>
        <p:sp>
          <p:nvSpPr>
            <p:cNvPr id="38" name="Flèche droite 37"/>
            <p:cNvSpPr/>
            <p:nvPr/>
          </p:nvSpPr>
          <p:spPr>
            <a:xfrm>
              <a:off x="3551258" y="5732747"/>
              <a:ext cx="564107"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Espace réservé du numéro de diapositive 2"/>
          <p:cNvSpPr>
            <a:spLocks noGrp="1"/>
          </p:cNvSpPr>
          <p:nvPr>
            <p:ph type="sldNum" sz="quarter" idx="12"/>
          </p:nvPr>
        </p:nvSpPr>
        <p:spPr/>
        <p:txBody>
          <a:bodyPr/>
          <a:lstStyle/>
          <a:p>
            <a:fld id="{33D6E5A2-EC83-451F-A719-9AC1370DD5CF}" type="slidenum">
              <a:rPr lang="fr-FR" smtClean="0"/>
              <a:pPr/>
              <a:t>3</a:t>
            </a:fld>
            <a:endParaRPr kumimoji="0" lang="fr-FR"/>
          </a:p>
        </p:txBody>
      </p:sp>
    </p:spTree>
    <p:extLst>
      <p:ext uri="{BB962C8B-B14F-4D97-AF65-F5344CB8AC3E}">
        <p14:creationId xmlns:p14="http://schemas.microsoft.com/office/powerpoint/2010/main" val="365898716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200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200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300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300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400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anim calcmode="lin" valueType="num">
                                      <p:cBhvr>
                                        <p:cTn id="20" dur="1000" fill="hold"/>
                                        <p:tgtEl>
                                          <p:spTgt spid="33"/>
                                        </p:tgtEl>
                                        <p:attrNameLst>
                                          <p:attrName>ppt_x</p:attrName>
                                        </p:attrNameLst>
                                      </p:cBhvr>
                                      <p:tavLst>
                                        <p:tav tm="0">
                                          <p:val>
                                            <p:strVal val="#ppt_x"/>
                                          </p:val>
                                        </p:tav>
                                        <p:tav tm="100000">
                                          <p:val>
                                            <p:strVal val="#ppt_x"/>
                                          </p:val>
                                        </p:tav>
                                      </p:tavLst>
                                    </p:anim>
                                    <p:anim calcmode="lin" valueType="num">
                                      <p:cBhvr>
                                        <p:cTn id="21"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1000"/>
                                        <p:tgtEl>
                                          <p:spTgt spid="29"/>
                                        </p:tgtEl>
                                      </p:cBhvr>
                                    </p:animEffect>
                                    <p:anim calcmode="lin" valueType="num">
                                      <p:cBhvr>
                                        <p:cTn id="27" dur="1000" fill="hold"/>
                                        <p:tgtEl>
                                          <p:spTgt spid="29"/>
                                        </p:tgtEl>
                                        <p:attrNameLst>
                                          <p:attrName>ppt_x</p:attrName>
                                        </p:attrNameLst>
                                      </p:cBhvr>
                                      <p:tavLst>
                                        <p:tav tm="0">
                                          <p:val>
                                            <p:strVal val="#ppt_x"/>
                                          </p:val>
                                        </p:tav>
                                        <p:tav tm="100000">
                                          <p:val>
                                            <p:strVal val="#ppt_x"/>
                                          </p:val>
                                        </p:tav>
                                      </p:tavLst>
                                    </p:anim>
                                    <p:anim calcmode="lin" valueType="num">
                                      <p:cBhvr>
                                        <p:cTn id="2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1000"/>
                                        <p:tgtEl>
                                          <p:spTgt spid="31"/>
                                        </p:tgtEl>
                                      </p:cBhvr>
                                    </p:animEffect>
                                    <p:anim calcmode="lin" valueType="num">
                                      <p:cBhvr>
                                        <p:cTn id="41" dur="1000" fill="hold"/>
                                        <p:tgtEl>
                                          <p:spTgt spid="31"/>
                                        </p:tgtEl>
                                        <p:attrNameLst>
                                          <p:attrName>ppt_x</p:attrName>
                                        </p:attrNameLst>
                                      </p:cBhvr>
                                      <p:tavLst>
                                        <p:tav tm="0">
                                          <p:val>
                                            <p:strVal val="#ppt_x"/>
                                          </p:val>
                                        </p:tav>
                                        <p:tav tm="100000">
                                          <p:val>
                                            <p:strVal val="#ppt_x"/>
                                          </p:val>
                                        </p:tav>
                                      </p:tavLst>
                                    </p:anim>
                                    <p:anim calcmode="lin" valueType="num">
                                      <p:cBhvr>
                                        <p:cTn id="4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1000"/>
                                        <p:tgtEl>
                                          <p:spTgt spid="2"/>
                                        </p:tgtEl>
                                      </p:cBhvr>
                                    </p:animEffect>
                                    <p:anim calcmode="lin" valueType="num">
                                      <p:cBhvr>
                                        <p:cTn id="55" dur="1000" fill="hold"/>
                                        <p:tgtEl>
                                          <p:spTgt spid="2"/>
                                        </p:tgtEl>
                                        <p:attrNameLst>
                                          <p:attrName>ppt_x</p:attrName>
                                        </p:attrNameLst>
                                      </p:cBhvr>
                                      <p:tavLst>
                                        <p:tav tm="0">
                                          <p:val>
                                            <p:strVal val="#ppt_x"/>
                                          </p:val>
                                        </p:tav>
                                        <p:tav tm="100000">
                                          <p:val>
                                            <p:strVal val="#ppt_x"/>
                                          </p:val>
                                        </p:tav>
                                      </p:tavLst>
                                    </p:anim>
                                    <p:anim calcmode="lin" valueType="num">
                                      <p:cBhvr>
                                        <p:cTn id="5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1000"/>
                                        <p:tgtEl>
                                          <p:spTgt spid="36"/>
                                        </p:tgtEl>
                                      </p:cBhvr>
                                    </p:animEffect>
                                    <p:anim calcmode="lin" valueType="num">
                                      <p:cBhvr>
                                        <p:cTn id="62" dur="1000" fill="hold"/>
                                        <p:tgtEl>
                                          <p:spTgt spid="36"/>
                                        </p:tgtEl>
                                        <p:attrNameLst>
                                          <p:attrName>ppt_x</p:attrName>
                                        </p:attrNameLst>
                                      </p:cBhvr>
                                      <p:tavLst>
                                        <p:tav tm="0">
                                          <p:val>
                                            <p:strVal val="#ppt_x"/>
                                          </p:val>
                                        </p:tav>
                                        <p:tav tm="100000">
                                          <p:val>
                                            <p:strVal val="#ppt_x"/>
                                          </p:val>
                                        </p:tav>
                                      </p:tavLst>
                                    </p:anim>
                                    <p:anim calcmode="lin" valueType="num">
                                      <p:cBhvr>
                                        <p:cTn id="6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1" grpId="0" animBg="1"/>
      <p:bldP spid="12"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p:cNvGrpSpPr/>
          <p:nvPr/>
        </p:nvGrpSpPr>
        <p:grpSpPr>
          <a:xfrm>
            <a:off x="971600" y="260648"/>
            <a:ext cx="5112569" cy="661719"/>
            <a:chOff x="4176955" y="2543398"/>
            <a:chExt cx="4715856" cy="1323439"/>
          </a:xfrm>
        </p:grpSpPr>
        <p:sp>
          <p:nvSpPr>
            <p:cNvPr id="10" name="ZoneTexte 9"/>
            <p:cNvSpPr txBox="1"/>
            <p:nvPr/>
          </p:nvSpPr>
          <p:spPr>
            <a:xfrm>
              <a:off x="5048447" y="2543398"/>
              <a:ext cx="3844364" cy="1323439"/>
            </a:xfrm>
            <a:prstGeom prst="rect">
              <a:avLst/>
            </a:prstGeom>
            <a:noFill/>
            <a:ln>
              <a:solidFill>
                <a:schemeClr val="accent1">
                  <a:shade val="95000"/>
                  <a:satMod val="105000"/>
                </a:schemeClr>
              </a:solidFill>
            </a:ln>
          </p:spPr>
          <p:txBody>
            <a:bodyPr wrap="square" rtlCol="0">
              <a:spAutoFit/>
            </a:bodyPr>
            <a:lstStyle/>
            <a:p>
              <a:r>
                <a:rPr lang="fr-FR" sz="4000" b="1" dirty="0" smtClean="0"/>
                <a:t>L’idée de DEPART</a:t>
              </a:r>
              <a:endParaRPr lang="fr-FR" sz="4000" b="1" dirty="0"/>
            </a:p>
          </p:txBody>
        </p:sp>
        <p:sp>
          <p:nvSpPr>
            <p:cNvPr id="11" name="Flèche droite 10"/>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5" name="Rectangle 14"/>
          <p:cNvSpPr/>
          <p:nvPr/>
        </p:nvSpPr>
        <p:spPr>
          <a:xfrm>
            <a:off x="971600" y="4189730"/>
            <a:ext cx="7776864" cy="369332"/>
          </a:xfrm>
          <a:prstGeom prst="rect">
            <a:avLst/>
          </a:prstGeom>
        </p:spPr>
        <p:txBody>
          <a:bodyPr wrap="square">
            <a:spAutoFit/>
          </a:bodyPr>
          <a:lstStyle/>
          <a:p>
            <a:r>
              <a:rPr lang="fr-FR" b="1" dirty="0"/>
              <a:t>Des </a:t>
            </a:r>
            <a:r>
              <a:rPr lang="fr-FR" b="1" dirty="0" smtClean="0"/>
              <a:t>nombres </a:t>
            </a:r>
            <a:r>
              <a:rPr lang="fr-FR" b="1" dirty="0"/>
              <a:t>binaires </a:t>
            </a:r>
            <a:r>
              <a:rPr lang="fr-FR" dirty="0" smtClean="0"/>
              <a:t>stockés </a:t>
            </a:r>
            <a:r>
              <a:rPr lang="fr-FR" dirty="0"/>
              <a:t>sur des </a:t>
            </a:r>
            <a:r>
              <a:rPr lang="fr-FR" b="1" dirty="0">
                <a:hlinkClick r:id="rId4" action="ppaction://hlinksldjump"/>
              </a:rPr>
              <a:t>tambours </a:t>
            </a:r>
            <a:r>
              <a:rPr lang="fr-FR" b="1" dirty="0" smtClean="0">
                <a:hlinkClick r:id="rId4" action="ppaction://hlinksldjump"/>
              </a:rPr>
              <a:t>électrostatiques</a:t>
            </a:r>
            <a:endParaRPr lang="fr-FR" dirty="0"/>
          </a:p>
        </p:txBody>
      </p:sp>
      <p:grpSp>
        <p:nvGrpSpPr>
          <p:cNvPr id="22" name="Groupe 21"/>
          <p:cNvGrpSpPr/>
          <p:nvPr/>
        </p:nvGrpSpPr>
        <p:grpSpPr>
          <a:xfrm>
            <a:off x="4799355" y="5678441"/>
            <a:ext cx="3632918" cy="856195"/>
            <a:chOff x="4799355" y="5678441"/>
            <a:chExt cx="3632918" cy="856195"/>
          </a:xfrm>
        </p:grpSpPr>
        <p:sp>
          <p:nvSpPr>
            <p:cNvPr id="17" name="Rectangle 16"/>
            <p:cNvSpPr/>
            <p:nvPr/>
          </p:nvSpPr>
          <p:spPr>
            <a:xfrm>
              <a:off x="4799355" y="5678441"/>
              <a:ext cx="1929845" cy="369332"/>
            </a:xfrm>
            <a:prstGeom prst="rect">
              <a:avLst/>
            </a:prstGeom>
          </p:spPr>
          <p:txBody>
            <a:bodyPr wrap="square">
              <a:spAutoFit/>
            </a:bodyPr>
            <a:lstStyle/>
            <a:p>
              <a:r>
                <a:rPr lang="fr-FR" dirty="0" smtClean="0"/>
                <a:t>300 </a:t>
              </a:r>
              <a:r>
                <a:rPr lang="fr-FR" dirty="0"/>
                <a:t>tubes à vide</a:t>
              </a:r>
            </a:p>
          </p:txBody>
        </p:sp>
        <p:sp>
          <p:nvSpPr>
            <p:cNvPr id="18" name="Rectangle 17"/>
            <p:cNvSpPr/>
            <p:nvPr/>
          </p:nvSpPr>
          <p:spPr>
            <a:xfrm>
              <a:off x="4799355" y="6165304"/>
              <a:ext cx="3632918" cy="369332"/>
            </a:xfrm>
            <a:prstGeom prst="rect">
              <a:avLst/>
            </a:prstGeom>
          </p:spPr>
          <p:txBody>
            <a:bodyPr wrap="none">
              <a:spAutoFit/>
            </a:bodyPr>
            <a:lstStyle/>
            <a:p>
              <a:r>
                <a:rPr lang="fr-FR" b="1" dirty="0" smtClean="0"/>
                <a:t>Une mémoire </a:t>
              </a:r>
              <a:r>
                <a:rPr lang="fr-FR" b="1" dirty="0"/>
                <a:t>de 60 mots de 50 </a:t>
              </a:r>
              <a:r>
                <a:rPr lang="fr-FR" b="1" dirty="0" smtClean="0"/>
                <a:t>bits</a:t>
              </a:r>
              <a:r>
                <a:rPr lang="fr-FR" dirty="0"/>
                <a:t> </a:t>
              </a:r>
            </a:p>
          </p:txBody>
        </p:sp>
      </p:grpSp>
      <p:sp>
        <p:nvSpPr>
          <p:cNvPr id="19" name="AutoShape 3" descr="Résultat de recherche d'images pour &quot;Atanasoff-Berry Computer&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 name="ZoneTexte 19"/>
          <p:cNvSpPr txBox="1"/>
          <p:nvPr/>
        </p:nvSpPr>
        <p:spPr>
          <a:xfrm>
            <a:off x="971600" y="4832285"/>
            <a:ext cx="7488832" cy="646331"/>
          </a:xfrm>
          <a:prstGeom prst="rect">
            <a:avLst/>
          </a:prstGeom>
          <a:noFill/>
        </p:spPr>
        <p:txBody>
          <a:bodyPr wrap="square" rtlCol="0">
            <a:spAutoFit/>
          </a:bodyPr>
          <a:lstStyle/>
          <a:p>
            <a:pPr lvl="0"/>
            <a:r>
              <a:rPr lang="fr-FR" b="1" dirty="0" smtClean="0">
                <a:solidFill>
                  <a:srgbClr val="000000"/>
                </a:solidFill>
                <a:latin typeface="Arial" pitchFamily="34" charset="0"/>
                <a:ea typeface="Times New Roman" pitchFamily="18" charset="0"/>
                <a:cs typeface="Arial" pitchFamily="34" charset="0"/>
              </a:rPr>
              <a:t>Idée </a:t>
            </a:r>
            <a:r>
              <a:rPr lang="fr-FR" b="1" dirty="0">
                <a:solidFill>
                  <a:srgbClr val="000000"/>
                </a:solidFill>
                <a:latin typeface="Arial" pitchFamily="34" charset="0"/>
                <a:ea typeface="Times New Roman" pitchFamily="18" charset="0"/>
                <a:cs typeface="Arial" pitchFamily="34" charset="0"/>
              </a:rPr>
              <a:t>de départ de la DRAM utilisée à l’heure </a:t>
            </a:r>
            <a:r>
              <a:rPr lang="fr-FR" b="1" dirty="0" smtClean="0">
                <a:solidFill>
                  <a:srgbClr val="000000"/>
                </a:solidFill>
                <a:latin typeface="Arial" pitchFamily="34" charset="0"/>
                <a:ea typeface="Times New Roman" pitchFamily="18" charset="0"/>
                <a:cs typeface="Arial" pitchFamily="34" charset="0"/>
              </a:rPr>
              <a:t>actuelle</a:t>
            </a:r>
            <a:endParaRPr lang="fr-FR" sz="2800" b="1" dirty="0">
              <a:latin typeface="Arial" pitchFamily="34" charset="0"/>
              <a:cs typeface="Arial" pitchFamily="34" charset="0"/>
            </a:endParaRPr>
          </a:p>
          <a:p>
            <a:endParaRPr lang="fr-FR" dirty="0"/>
          </a:p>
        </p:txBody>
      </p:sp>
      <p:grpSp>
        <p:nvGrpSpPr>
          <p:cNvPr id="4" name="Groupe 3"/>
          <p:cNvGrpSpPr/>
          <p:nvPr/>
        </p:nvGrpSpPr>
        <p:grpSpPr>
          <a:xfrm>
            <a:off x="899592" y="1444718"/>
            <a:ext cx="6992042" cy="2353614"/>
            <a:chOff x="899592" y="1444718"/>
            <a:chExt cx="6992042" cy="2353614"/>
          </a:xfrm>
        </p:grpSpPr>
        <p:grpSp>
          <p:nvGrpSpPr>
            <p:cNvPr id="21" name="Groupe 20"/>
            <p:cNvGrpSpPr/>
            <p:nvPr/>
          </p:nvGrpSpPr>
          <p:grpSpPr>
            <a:xfrm>
              <a:off x="899592" y="1444718"/>
              <a:ext cx="6992042" cy="1838491"/>
              <a:chOff x="899592" y="1444718"/>
              <a:chExt cx="6992042" cy="1838491"/>
            </a:xfrm>
          </p:grpSpPr>
          <p:sp>
            <p:nvSpPr>
              <p:cNvPr id="12" name="Rectangle 11"/>
              <p:cNvSpPr/>
              <p:nvPr/>
            </p:nvSpPr>
            <p:spPr>
              <a:xfrm>
                <a:off x="899592" y="1444718"/>
                <a:ext cx="4248472" cy="830997"/>
              </a:xfrm>
              <a:prstGeom prst="rect">
                <a:avLst/>
              </a:prstGeom>
            </p:spPr>
            <p:txBody>
              <a:bodyPr wrap="square">
                <a:spAutoFit/>
              </a:bodyPr>
              <a:lstStyle/>
              <a:p>
                <a:r>
                  <a:rPr lang="fr-FR" sz="2400" b="1" dirty="0"/>
                  <a:t> </a:t>
                </a:r>
                <a:r>
                  <a:rPr lang="fr-FR" sz="2400" b="1" u="sng" dirty="0"/>
                  <a:t>Le « </a:t>
                </a:r>
                <a:r>
                  <a:rPr lang="fr-FR" sz="2400" b="1" u="sng" dirty="0" err="1"/>
                  <a:t>Atanasoff</a:t>
                </a:r>
                <a:r>
                  <a:rPr lang="fr-FR" sz="2400" b="1" u="sng" dirty="0"/>
                  <a:t>-Berry Computer » (ABC)</a:t>
                </a:r>
                <a:r>
                  <a:rPr lang="fr-FR" sz="2400" dirty="0"/>
                  <a:t> </a:t>
                </a:r>
              </a:p>
            </p:txBody>
          </p:sp>
          <p:sp>
            <p:nvSpPr>
              <p:cNvPr id="14" name="Rectangle 13"/>
              <p:cNvSpPr/>
              <p:nvPr/>
            </p:nvSpPr>
            <p:spPr>
              <a:xfrm>
                <a:off x="910741" y="2347797"/>
                <a:ext cx="4644008" cy="461665"/>
              </a:xfrm>
              <a:prstGeom prst="rect">
                <a:avLst/>
              </a:prstGeom>
            </p:spPr>
            <p:txBody>
              <a:bodyPr wrap="square">
                <a:spAutoFit/>
              </a:bodyPr>
              <a:lstStyle/>
              <a:p>
                <a:r>
                  <a:rPr lang="fr-FR" sz="2400" b="1" dirty="0" smtClean="0"/>
                  <a:t>1939 - 1942</a:t>
                </a:r>
                <a:endParaRPr lang="fr-FR" sz="2400" b="1" dirty="0"/>
              </a:p>
            </p:txBody>
          </p:sp>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5609" y="1444884"/>
                <a:ext cx="2486025" cy="183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Rectangle 1"/>
            <p:cNvSpPr/>
            <p:nvPr/>
          </p:nvSpPr>
          <p:spPr>
            <a:xfrm>
              <a:off x="971600" y="2892660"/>
              <a:ext cx="2465420" cy="369332"/>
            </a:xfrm>
            <a:prstGeom prst="rect">
              <a:avLst/>
            </a:prstGeom>
          </p:spPr>
          <p:txBody>
            <a:bodyPr wrap="square">
              <a:spAutoFit/>
            </a:bodyPr>
            <a:lstStyle/>
            <a:p>
              <a:r>
                <a:rPr lang="fr-FR" dirty="0"/>
                <a:t>John Vincent </a:t>
              </a:r>
              <a:r>
                <a:rPr lang="fr-FR" dirty="0" err="1"/>
                <a:t>Atanasoff</a:t>
              </a:r>
              <a:r>
                <a:rPr lang="fr-FR" dirty="0"/>
                <a:t> </a:t>
              </a:r>
            </a:p>
          </p:txBody>
        </p:sp>
        <p:sp>
          <p:nvSpPr>
            <p:cNvPr id="3" name="Rectangle 2"/>
            <p:cNvSpPr/>
            <p:nvPr/>
          </p:nvSpPr>
          <p:spPr>
            <a:xfrm>
              <a:off x="1023256" y="3429000"/>
              <a:ext cx="3530775" cy="369332"/>
            </a:xfrm>
            <a:prstGeom prst="rect">
              <a:avLst/>
            </a:prstGeom>
          </p:spPr>
          <p:txBody>
            <a:bodyPr wrap="none">
              <a:spAutoFit/>
            </a:bodyPr>
            <a:lstStyle/>
            <a:p>
              <a:r>
                <a:rPr lang="fr-FR" i="1" dirty="0" smtClean="0"/>
                <a:t>Université </a:t>
              </a:r>
              <a:r>
                <a:rPr lang="fr-FR" i="1" dirty="0"/>
                <a:t>du Wisconsin </a:t>
              </a:r>
              <a:r>
                <a:rPr lang="fr-FR" i="1" dirty="0" smtClean="0"/>
                <a:t>(Etats Unis)</a:t>
              </a:r>
              <a:endParaRPr lang="fr-FR" i="1" dirty="0"/>
            </a:p>
          </p:txBody>
        </p:sp>
      </p:grpSp>
      <p:sp>
        <p:nvSpPr>
          <p:cNvPr id="5" name="Espace réservé du numéro de diapositive 4"/>
          <p:cNvSpPr>
            <a:spLocks noGrp="1"/>
          </p:cNvSpPr>
          <p:nvPr>
            <p:ph type="sldNum" sz="quarter" idx="12"/>
          </p:nvPr>
        </p:nvSpPr>
        <p:spPr/>
        <p:txBody>
          <a:bodyPr/>
          <a:lstStyle/>
          <a:p>
            <a:fld id="{33D6E5A2-EC83-451F-A719-9AC1370DD5CF}" type="slidenum">
              <a:rPr lang="fr-FR" smtClean="0"/>
              <a:pPr/>
              <a:t>4</a:t>
            </a:fld>
            <a:endParaRPr kumimoji="0" lang="fr-FR"/>
          </a:p>
        </p:txBody>
      </p:sp>
    </p:spTree>
    <p:custDataLst>
      <p:tags r:id="rId1"/>
    </p:custData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heel(1)">
                                      <p:cBhvr>
                                        <p:cTn id="23" dur="20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ppt_x"/>
                                          </p:val>
                                        </p:tav>
                                        <p:tav tm="100000">
                                          <p:val>
                                            <p:strVal val="#ppt_x"/>
                                          </p:val>
                                        </p:tav>
                                      </p:tavLst>
                                    </p:anim>
                                    <p:anim calcmode="lin" valueType="num">
                                      <p:cBhvr additive="base">
                                        <p:cTn id="2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3" descr="Résultat de recherche d'images pour &quot;Atanasoff-Berry Computer&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6" name="Groupe 15"/>
          <p:cNvGrpSpPr/>
          <p:nvPr/>
        </p:nvGrpSpPr>
        <p:grpSpPr>
          <a:xfrm>
            <a:off x="323528" y="260649"/>
            <a:ext cx="8640960" cy="707886"/>
            <a:chOff x="4176955" y="2543398"/>
            <a:chExt cx="6774889" cy="1415772"/>
          </a:xfrm>
        </p:grpSpPr>
        <p:sp>
          <p:nvSpPr>
            <p:cNvPr id="23" name="ZoneTexte 22"/>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Premières réalisations  : 1945-1955</a:t>
              </a:r>
            </a:p>
          </p:txBody>
        </p:sp>
        <p:sp>
          <p:nvSpPr>
            <p:cNvPr id="24" name="Flèche droite 23"/>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 name="Groupe 1"/>
          <p:cNvGrpSpPr/>
          <p:nvPr/>
        </p:nvGrpSpPr>
        <p:grpSpPr>
          <a:xfrm>
            <a:off x="2760165" y="1967143"/>
            <a:ext cx="5700267" cy="1844327"/>
            <a:chOff x="2760165" y="1967143"/>
            <a:chExt cx="5700267" cy="1844327"/>
          </a:xfrm>
        </p:grpSpPr>
        <p:sp>
          <p:nvSpPr>
            <p:cNvPr id="3" name="Rectangle 2"/>
            <p:cNvSpPr/>
            <p:nvPr/>
          </p:nvSpPr>
          <p:spPr>
            <a:xfrm>
              <a:off x="2771800" y="1967143"/>
              <a:ext cx="961995" cy="369332"/>
            </a:xfrm>
            <a:prstGeom prst="rect">
              <a:avLst/>
            </a:prstGeom>
          </p:spPr>
          <p:txBody>
            <a:bodyPr wrap="none">
              <a:spAutoFit/>
            </a:bodyPr>
            <a:lstStyle/>
            <a:p>
              <a:r>
                <a:rPr lang="fr-FR" b="1" dirty="0" smtClean="0"/>
                <a:t>L’ENIAC </a:t>
              </a:r>
              <a:endParaRPr lang="fr-FR" dirty="0"/>
            </a:p>
          </p:txBody>
        </p:sp>
        <p:sp>
          <p:nvSpPr>
            <p:cNvPr id="5" name="Rectangle 4"/>
            <p:cNvSpPr/>
            <p:nvPr/>
          </p:nvSpPr>
          <p:spPr>
            <a:xfrm>
              <a:off x="2760165" y="2478347"/>
              <a:ext cx="4524870" cy="369332"/>
            </a:xfrm>
            <a:prstGeom prst="rect">
              <a:avLst/>
            </a:prstGeom>
          </p:spPr>
          <p:txBody>
            <a:bodyPr wrap="square">
              <a:spAutoFit/>
            </a:bodyPr>
            <a:lstStyle/>
            <a:p>
              <a:r>
                <a:rPr lang="fr-FR" b="1" dirty="0"/>
                <a:t>Le </a:t>
              </a:r>
              <a:r>
                <a:rPr lang="fr-FR" b="1" dirty="0" smtClean="0"/>
                <a:t>SSEM</a:t>
              </a:r>
              <a:endParaRPr lang="fr-FR" dirty="0"/>
            </a:p>
          </p:txBody>
        </p:sp>
        <p:sp>
          <p:nvSpPr>
            <p:cNvPr id="6" name="Rectangle 5"/>
            <p:cNvSpPr/>
            <p:nvPr/>
          </p:nvSpPr>
          <p:spPr>
            <a:xfrm>
              <a:off x="2771800" y="2917666"/>
              <a:ext cx="947950" cy="369332"/>
            </a:xfrm>
            <a:prstGeom prst="rect">
              <a:avLst/>
            </a:prstGeom>
          </p:spPr>
          <p:txBody>
            <a:bodyPr wrap="square">
              <a:spAutoFit/>
            </a:bodyPr>
            <a:lstStyle/>
            <a:p>
              <a:r>
                <a:rPr lang="fr-FR" b="1" dirty="0"/>
                <a:t>L’EDSAC</a:t>
              </a:r>
              <a:endParaRPr lang="fr-FR" dirty="0"/>
            </a:p>
          </p:txBody>
        </p:sp>
        <p:sp>
          <p:nvSpPr>
            <p:cNvPr id="7" name="Rectangle 6"/>
            <p:cNvSpPr/>
            <p:nvPr/>
          </p:nvSpPr>
          <p:spPr>
            <a:xfrm>
              <a:off x="2760165" y="3429000"/>
              <a:ext cx="1176307" cy="369332"/>
            </a:xfrm>
            <a:prstGeom prst="rect">
              <a:avLst/>
            </a:prstGeom>
          </p:spPr>
          <p:txBody>
            <a:bodyPr wrap="square">
              <a:spAutoFit/>
            </a:bodyPr>
            <a:lstStyle/>
            <a:p>
              <a:r>
                <a:rPr lang="fr-FR" b="1" dirty="0" smtClean="0"/>
                <a:t>L’EDVAC</a:t>
              </a:r>
              <a:endParaRPr lang="fr-FR" dirty="0"/>
            </a:p>
          </p:txBody>
        </p:sp>
        <p:sp>
          <p:nvSpPr>
            <p:cNvPr id="28" name="Rectangle 27"/>
            <p:cNvSpPr/>
            <p:nvPr/>
          </p:nvSpPr>
          <p:spPr>
            <a:xfrm>
              <a:off x="5022600" y="1968852"/>
              <a:ext cx="1342162" cy="369332"/>
            </a:xfrm>
            <a:prstGeom prst="rect">
              <a:avLst/>
            </a:prstGeom>
          </p:spPr>
          <p:txBody>
            <a:bodyPr wrap="none">
              <a:spAutoFit/>
            </a:bodyPr>
            <a:lstStyle/>
            <a:p>
              <a:r>
                <a:rPr lang="fr-FR" dirty="0" smtClean="0"/>
                <a:t>Tubes </a:t>
              </a:r>
              <a:r>
                <a:rPr lang="fr-FR" dirty="0"/>
                <a:t>à vide</a:t>
              </a:r>
            </a:p>
          </p:txBody>
        </p:sp>
        <p:sp>
          <p:nvSpPr>
            <p:cNvPr id="29" name="Rectangle 28"/>
            <p:cNvSpPr/>
            <p:nvPr/>
          </p:nvSpPr>
          <p:spPr>
            <a:xfrm>
              <a:off x="5022600" y="2478347"/>
              <a:ext cx="3437832" cy="369332"/>
            </a:xfrm>
            <a:prstGeom prst="rect">
              <a:avLst/>
            </a:prstGeom>
          </p:spPr>
          <p:txBody>
            <a:bodyPr wrap="square">
              <a:spAutoFit/>
            </a:bodyPr>
            <a:lstStyle/>
            <a:p>
              <a:r>
                <a:rPr lang="fr-FR" dirty="0" smtClean="0"/>
                <a:t>Tube </a:t>
              </a:r>
              <a:r>
                <a:rPr lang="fr-FR" dirty="0"/>
                <a:t>à rayons cathodiques </a:t>
              </a:r>
            </a:p>
          </p:txBody>
        </p:sp>
        <p:sp>
          <p:nvSpPr>
            <p:cNvPr id="30" name="Rectangle 29"/>
            <p:cNvSpPr/>
            <p:nvPr/>
          </p:nvSpPr>
          <p:spPr>
            <a:xfrm>
              <a:off x="5022600" y="2917666"/>
              <a:ext cx="3437832" cy="369332"/>
            </a:xfrm>
            <a:prstGeom prst="rect">
              <a:avLst/>
            </a:prstGeom>
          </p:spPr>
          <p:txBody>
            <a:bodyPr wrap="square">
              <a:spAutoFit/>
            </a:bodyPr>
            <a:lstStyle/>
            <a:p>
              <a:r>
                <a:rPr lang="fr-FR" dirty="0" smtClean="0"/>
                <a:t>Lignes </a:t>
              </a:r>
              <a:r>
                <a:rPr lang="fr-FR" dirty="0"/>
                <a:t>à retard au mercure </a:t>
              </a:r>
            </a:p>
          </p:txBody>
        </p:sp>
        <p:sp>
          <p:nvSpPr>
            <p:cNvPr id="31" name="Rectangle 30"/>
            <p:cNvSpPr/>
            <p:nvPr/>
          </p:nvSpPr>
          <p:spPr>
            <a:xfrm>
              <a:off x="5022600" y="3442138"/>
              <a:ext cx="3155978" cy="369332"/>
            </a:xfrm>
            <a:prstGeom prst="rect">
              <a:avLst/>
            </a:prstGeom>
          </p:spPr>
          <p:txBody>
            <a:bodyPr wrap="square">
              <a:spAutoFit/>
            </a:bodyPr>
            <a:lstStyle/>
            <a:p>
              <a:r>
                <a:rPr lang="fr-FR" dirty="0" smtClean="0"/>
                <a:t>Lignes </a:t>
              </a:r>
              <a:r>
                <a:rPr lang="fr-FR" dirty="0"/>
                <a:t>à retard au mercure </a:t>
              </a:r>
            </a:p>
          </p:txBody>
        </p:sp>
      </p:grpSp>
      <p:grpSp>
        <p:nvGrpSpPr>
          <p:cNvPr id="4" name="Groupe 3"/>
          <p:cNvGrpSpPr/>
          <p:nvPr/>
        </p:nvGrpSpPr>
        <p:grpSpPr>
          <a:xfrm>
            <a:off x="2779264" y="3933056"/>
            <a:ext cx="5753176" cy="369332"/>
            <a:chOff x="2779264" y="3933056"/>
            <a:chExt cx="5753176" cy="369332"/>
          </a:xfrm>
        </p:grpSpPr>
        <p:sp>
          <p:nvSpPr>
            <p:cNvPr id="25" name="Rectangle 24"/>
            <p:cNvSpPr/>
            <p:nvPr/>
          </p:nvSpPr>
          <p:spPr>
            <a:xfrm>
              <a:off x="2779264" y="3933056"/>
              <a:ext cx="1157208" cy="369332"/>
            </a:xfrm>
            <a:prstGeom prst="rect">
              <a:avLst/>
            </a:prstGeom>
          </p:spPr>
          <p:txBody>
            <a:bodyPr wrap="square">
              <a:spAutoFit/>
            </a:bodyPr>
            <a:lstStyle/>
            <a:p>
              <a:r>
                <a:rPr lang="fr-FR" b="1" dirty="0" smtClean="0"/>
                <a:t>Le </a:t>
              </a:r>
              <a:r>
                <a:rPr lang="fr-FR" b="1" dirty="0"/>
                <a:t>CUBA </a:t>
              </a:r>
              <a:endParaRPr lang="fr-FR" dirty="0"/>
            </a:p>
          </p:txBody>
        </p:sp>
        <p:sp>
          <p:nvSpPr>
            <p:cNvPr id="32" name="Rectangle 31"/>
            <p:cNvSpPr/>
            <p:nvPr/>
          </p:nvSpPr>
          <p:spPr>
            <a:xfrm>
              <a:off x="5022600" y="3933056"/>
              <a:ext cx="3509840" cy="369332"/>
            </a:xfrm>
            <a:prstGeom prst="rect">
              <a:avLst/>
            </a:prstGeom>
          </p:spPr>
          <p:txBody>
            <a:bodyPr wrap="square">
              <a:spAutoFit/>
            </a:bodyPr>
            <a:lstStyle/>
            <a:p>
              <a:r>
                <a:rPr lang="fr-FR" b="1" dirty="0" smtClean="0"/>
                <a:t>1</a:t>
              </a:r>
              <a:r>
                <a:rPr lang="fr-FR" b="1" baseline="30000" dirty="0" smtClean="0"/>
                <a:t>ER</a:t>
              </a:r>
              <a:r>
                <a:rPr lang="fr-FR" b="1" dirty="0" smtClean="0"/>
                <a:t> ordinateur </a:t>
              </a:r>
              <a:r>
                <a:rPr lang="fr-FR" b="1" dirty="0"/>
                <a:t>Français</a:t>
              </a:r>
              <a:endParaRPr lang="fr-FR" dirty="0"/>
            </a:p>
          </p:txBody>
        </p:sp>
      </p:grpSp>
      <p:grpSp>
        <p:nvGrpSpPr>
          <p:cNvPr id="8" name="Groupe 7"/>
          <p:cNvGrpSpPr/>
          <p:nvPr/>
        </p:nvGrpSpPr>
        <p:grpSpPr>
          <a:xfrm>
            <a:off x="2760165" y="4365711"/>
            <a:ext cx="5700267" cy="872781"/>
            <a:chOff x="2760165" y="4365711"/>
            <a:chExt cx="5700267" cy="872781"/>
          </a:xfrm>
        </p:grpSpPr>
        <p:sp>
          <p:nvSpPr>
            <p:cNvPr id="26" name="Rectangle 25"/>
            <p:cNvSpPr/>
            <p:nvPr/>
          </p:nvSpPr>
          <p:spPr>
            <a:xfrm>
              <a:off x="2771800" y="4365711"/>
              <a:ext cx="1452642" cy="369332"/>
            </a:xfrm>
            <a:prstGeom prst="rect">
              <a:avLst/>
            </a:prstGeom>
          </p:spPr>
          <p:txBody>
            <a:bodyPr wrap="none">
              <a:spAutoFit/>
            </a:bodyPr>
            <a:lstStyle/>
            <a:p>
              <a:r>
                <a:rPr lang="fr-FR" b="1" dirty="0" smtClean="0"/>
                <a:t>Le </a:t>
              </a:r>
              <a:r>
                <a:rPr lang="fr-FR" b="1" dirty="0" err="1"/>
                <a:t>Whirlwind</a:t>
              </a:r>
              <a:endParaRPr lang="fr-FR" dirty="0"/>
            </a:p>
          </p:txBody>
        </p:sp>
        <p:sp>
          <p:nvSpPr>
            <p:cNvPr id="27" name="Rectangle 26"/>
            <p:cNvSpPr/>
            <p:nvPr/>
          </p:nvSpPr>
          <p:spPr>
            <a:xfrm>
              <a:off x="2760165" y="4869160"/>
              <a:ext cx="1091966" cy="369332"/>
            </a:xfrm>
            <a:prstGeom prst="rect">
              <a:avLst/>
            </a:prstGeom>
          </p:spPr>
          <p:txBody>
            <a:bodyPr wrap="none">
              <a:spAutoFit/>
            </a:bodyPr>
            <a:lstStyle/>
            <a:p>
              <a:r>
                <a:rPr lang="fr-FR" b="1" dirty="0"/>
                <a:t>l'IBM 650</a:t>
              </a:r>
            </a:p>
          </p:txBody>
        </p:sp>
        <p:sp>
          <p:nvSpPr>
            <p:cNvPr id="33" name="Rectangle 32"/>
            <p:cNvSpPr/>
            <p:nvPr/>
          </p:nvSpPr>
          <p:spPr>
            <a:xfrm>
              <a:off x="5022600" y="4365711"/>
              <a:ext cx="3155978" cy="369332"/>
            </a:xfrm>
            <a:prstGeom prst="rect">
              <a:avLst/>
            </a:prstGeom>
          </p:spPr>
          <p:txBody>
            <a:bodyPr wrap="square">
              <a:spAutoFit/>
            </a:bodyPr>
            <a:lstStyle/>
            <a:p>
              <a:r>
                <a:rPr lang="fr-FR" dirty="0"/>
                <a:t>M</a:t>
              </a:r>
              <a:r>
                <a:rPr lang="fr-FR" dirty="0" smtClean="0"/>
                <a:t>émoires </a:t>
              </a:r>
              <a:r>
                <a:rPr lang="fr-FR" dirty="0"/>
                <a:t>à tores de ferrite</a:t>
              </a:r>
            </a:p>
          </p:txBody>
        </p:sp>
        <p:sp>
          <p:nvSpPr>
            <p:cNvPr id="34" name="Rectangle 33"/>
            <p:cNvSpPr/>
            <p:nvPr/>
          </p:nvSpPr>
          <p:spPr>
            <a:xfrm>
              <a:off x="5022600" y="4835979"/>
              <a:ext cx="3437832" cy="369332"/>
            </a:xfrm>
            <a:prstGeom prst="rect">
              <a:avLst/>
            </a:prstGeom>
          </p:spPr>
          <p:txBody>
            <a:bodyPr wrap="square">
              <a:spAutoFit/>
            </a:bodyPr>
            <a:lstStyle/>
            <a:p>
              <a:r>
                <a:rPr lang="fr-FR" dirty="0"/>
                <a:t>T</a:t>
              </a:r>
              <a:r>
                <a:rPr lang="fr-FR" dirty="0" smtClean="0"/>
                <a:t>echnologie </a:t>
              </a:r>
              <a:r>
                <a:rPr lang="fr-FR" dirty="0"/>
                <a:t>des tubes à vide</a:t>
              </a:r>
            </a:p>
          </p:txBody>
        </p:sp>
      </p:grpSp>
      <p:sp>
        <p:nvSpPr>
          <p:cNvPr id="9" name="Espace réservé du numéro de diapositive 8"/>
          <p:cNvSpPr>
            <a:spLocks noGrp="1"/>
          </p:cNvSpPr>
          <p:nvPr>
            <p:ph type="sldNum" sz="quarter" idx="12"/>
          </p:nvPr>
        </p:nvSpPr>
        <p:spPr/>
        <p:txBody>
          <a:bodyPr/>
          <a:lstStyle/>
          <a:p>
            <a:fld id="{33D6E5A2-EC83-451F-A719-9AC1370DD5CF}" type="slidenum">
              <a:rPr lang="fr-FR" smtClean="0"/>
              <a:pPr/>
              <a:t>5</a:t>
            </a:fld>
            <a:endParaRPr kumimoji="0" lang="fr-FR"/>
          </a:p>
        </p:txBody>
      </p:sp>
    </p:spTree>
    <p:custDataLst>
      <p:tags r:id="rId1"/>
    </p:custDataLst>
    <p:extLst>
      <p:ext uri="{BB962C8B-B14F-4D97-AF65-F5344CB8AC3E}">
        <p14:creationId xmlns:p14="http://schemas.microsoft.com/office/powerpoint/2010/main" val="75293568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ppt_x"/>
                                          </p:val>
                                        </p:tav>
                                        <p:tav tm="100000">
                                          <p:val>
                                            <p:strVal val="#ppt_x"/>
                                          </p:val>
                                        </p:tav>
                                      </p:tavLst>
                                    </p:anim>
                                    <p:anim calcmode="lin" valueType="num">
                                      <p:cBhvr additive="base">
                                        <p:cTn id="23"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7765662" cy="16476125"/>
          </a:xfrm>
          <a:prstGeom prst="rect">
            <a:avLst/>
          </a:prstGeom>
        </p:spPr>
      </p:pic>
      <p:grpSp>
        <p:nvGrpSpPr>
          <p:cNvPr id="4" name="Groupe 3"/>
          <p:cNvGrpSpPr/>
          <p:nvPr/>
        </p:nvGrpSpPr>
        <p:grpSpPr>
          <a:xfrm>
            <a:off x="323528" y="260649"/>
            <a:ext cx="8640960" cy="707886"/>
            <a:chOff x="4176955" y="2543398"/>
            <a:chExt cx="6774889" cy="1415772"/>
          </a:xfrm>
        </p:grpSpPr>
        <p:sp>
          <p:nvSpPr>
            <p:cNvPr id="5" name="ZoneTexte 4"/>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Premières réalisations  : 1945-1955</a:t>
              </a:r>
            </a:p>
          </p:txBody>
        </p:sp>
        <p:sp>
          <p:nvSpPr>
            <p:cNvPr id="6" name="Flèche droite 5"/>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Rectangle 7"/>
          <p:cNvSpPr/>
          <p:nvPr/>
        </p:nvSpPr>
        <p:spPr>
          <a:xfrm>
            <a:off x="4181247" y="4690380"/>
            <a:ext cx="5371446" cy="369332"/>
          </a:xfrm>
          <a:prstGeom prst="rect">
            <a:avLst/>
          </a:prstGeom>
        </p:spPr>
        <p:txBody>
          <a:bodyPr wrap="square">
            <a:spAutoFit/>
          </a:bodyPr>
          <a:lstStyle/>
          <a:p>
            <a:r>
              <a:rPr lang="fr-FR" dirty="0" smtClean="0"/>
              <a:t>Environ </a:t>
            </a:r>
            <a:r>
              <a:rPr lang="fr-FR" dirty="0"/>
              <a:t>30 </a:t>
            </a:r>
            <a:r>
              <a:rPr lang="fr-FR" dirty="0" smtClean="0"/>
              <a:t>tonnes - </a:t>
            </a:r>
            <a:r>
              <a:rPr lang="fr-FR" dirty="0"/>
              <a:t>surface au sol de 160 m</a:t>
            </a:r>
            <a:r>
              <a:rPr lang="fr-FR" baseline="30000" dirty="0"/>
              <a:t>2</a:t>
            </a:r>
          </a:p>
        </p:txBody>
      </p:sp>
      <p:sp>
        <p:nvSpPr>
          <p:cNvPr id="2" name="Rectangle 1"/>
          <p:cNvSpPr/>
          <p:nvPr/>
        </p:nvSpPr>
        <p:spPr>
          <a:xfrm>
            <a:off x="4181248" y="2780928"/>
            <a:ext cx="4675770" cy="461665"/>
          </a:xfrm>
          <a:prstGeom prst="rect">
            <a:avLst/>
          </a:prstGeom>
        </p:spPr>
        <p:txBody>
          <a:bodyPr wrap="square">
            <a:spAutoFit/>
          </a:bodyPr>
          <a:lstStyle/>
          <a:p>
            <a:r>
              <a:rPr lang="fr-FR" sz="2400" b="1" u="sng" dirty="0" smtClean="0"/>
              <a:t>1945 - Construction </a:t>
            </a:r>
            <a:r>
              <a:rPr lang="fr-FR" sz="2400" b="1" u="sng" dirty="0"/>
              <a:t>de </a:t>
            </a:r>
            <a:r>
              <a:rPr lang="fr-FR" sz="2400" b="1" u="sng" dirty="0" smtClean="0"/>
              <a:t>l’ENIAC</a:t>
            </a:r>
          </a:p>
        </p:txBody>
      </p:sp>
      <p:sp>
        <p:nvSpPr>
          <p:cNvPr id="3" name="Rectangle 2"/>
          <p:cNvSpPr/>
          <p:nvPr/>
        </p:nvSpPr>
        <p:spPr>
          <a:xfrm>
            <a:off x="4181247" y="3742927"/>
            <a:ext cx="4408698" cy="369332"/>
          </a:xfrm>
          <a:prstGeom prst="rect">
            <a:avLst/>
          </a:prstGeom>
        </p:spPr>
        <p:txBody>
          <a:bodyPr wrap="square">
            <a:spAutoFit/>
          </a:bodyPr>
          <a:lstStyle/>
          <a:p>
            <a:r>
              <a:rPr lang="fr-FR" dirty="0"/>
              <a:t>Eckert, </a:t>
            </a:r>
            <a:r>
              <a:rPr lang="fr-FR" dirty="0" err="1" smtClean="0"/>
              <a:t>Mauchly</a:t>
            </a:r>
            <a:r>
              <a:rPr lang="fr-FR" dirty="0" smtClean="0"/>
              <a:t>, Von Neumann </a:t>
            </a:r>
            <a:r>
              <a:rPr lang="fr-FR" i="1" dirty="0" smtClean="0"/>
              <a:t>(</a:t>
            </a:r>
            <a:r>
              <a:rPr lang="fr-FR" i="1" cap="all" dirty="0" smtClean="0"/>
              <a:t>é</a:t>
            </a:r>
            <a:r>
              <a:rPr lang="fr-FR" i="1" dirty="0" smtClean="0"/>
              <a:t>tats Unis)</a:t>
            </a:r>
            <a:endParaRPr lang="fr-FR" i="1" dirty="0"/>
          </a:p>
        </p:txBody>
      </p:sp>
      <p:sp>
        <p:nvSpPr>
          <p:cNvPr id="7" name="Rectangle 6"/>
          <p:cNvSpPr/>
          <p:nvPr/>
        </p:nvSpPr>
        <p:spPr>
          <a:xfrm>
            <a:off x="1077231" y="6280052"/>
            <a:ext cx="4212468" cy="369332"/>
          </a:xfrm>
          <a:prstGeom prst="rect">
            <a:avLst/>
          </a:prstGeom>
        </p:spPr>
        <p:txBody>
          <a:bodyPr wrap="square">
            <a:spAutoFit/>
          </a:bodyPr>
          <a:lstStyle/>
          <a:p>
            <a:r>
              <a:rPr lang="fr-FR" b="1" dirty="0" smtClean="0">
                <a:hlinkClick r:id="rId4" action="ppaction://hlinksldjump"/>
              </a:rPr>
              <a:t>Modèle </a:t>
            </a:r>
            <a:r>
              <a:rPr lang="fr-FR" b="1" dirty="0">
                <a:hlinkClick r:id="rId4" action="ppaction://hlinksldjump"/>
              </a:rPr>
              <a:t>d’architecture de V</a:t>
            </a:r>
            <a:r>
              <a:rPr lang="fr-FR" b="1" dirty="0" smtClean="0">
                <a:hlinkClick r:id="rId4" action="ppaction://hlinksldjump"/>
              </a:rPr>
              <a:t>on Neumann</a:t>
            </a:r>
            <a:endParaRPr lang="fr-FR" b="1" dirty="0"/>
          </a:p>
        </p:txBody>
      </p:sp>
      <p:sp>
        <p:nvSpPr>
          <p:cNvPr id="19" name="Rectangle 18"/>
          <p:cNvSpPr/>
          <p:nvPr/>
        </p:nvSpPr>
        <p:spPr>
          <a:xfrm>
            <a:off x="997709" y="3927593"/>
            <a:ext cx="5731642" cy="923330"/>
          </a:xfrm>
          <a:prstGeom prst="rect">
            <a:avLst/>
          </a:prstGeom>
        </p:spPr>
        <p:txBody>
          <a:bodyPr wrap="square">
            <a:spAutoFit/>
          </a:bodyPr>
          <a:lstStyle/>
          <a:p>
            <a:r>
              <a:rPr lang="fr-FR" b="1" dirty="0" smtClean="0"/>
              <a:t>Mode </a:t>
            </a:r>
            <a:r>
              <a:rPr lang="fr-FR" b="1" dirty="0"/>
              <a:t>décimal.</a:t>
            </a:r>
          </a:p>
          <a:p>
            <a:r>
              <a:rPr lang="fr-FR" b="1" dirty="0" smtClean="0"/>
              <a:t>Mémoire de </a:t>
            </a:r>
            <a:r>
              <a:rPr lang="fr-FR" b="1" dirty="0"/>
              <a:t>16 </a:t>
            </a:r>
            <a:r>
              <a:rPr lang="fr-FR" b="1" dirty="0" smtClean="0"/>
              <a:t>Kbits</a:t>
            </a:r>
            <a:endParaRPr lang="fr-FR" b="1" dirty="0"/>
          </a:p>
          <a:p>
            <a:r>
              <a:rPr lang="fr-FR" b="1" dirty="0" smtClean="0"/>
              <a:t>Pas de programme</a:t>
            </a:r>
          </a:p>
        </p:txBody>
      </p:sp>
      <p:pic>
        <p:nvPicPr>
          <p:cNvPr id="1026" name="Picture 2" descr="Afficher l'image d'origine"/>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07275" y="1340768"/>
            <a:ext cx="2957775" cy="226027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997709" y="5332599"/>
            <a:ext cx="4014625" cy="369332"/>
          </a:xfrm>
          <a:prstGeom prst="rect">
            <a:avLst/>
          </a:prstGeom>
        </p:spPr>
        <p:txBody>
          <a:bodyPr wrap="none">
            <a:spAutoFit/>
          </a:bodyPr>
          <a:lstStyle/>
          <a:p>
            <a:r>
              <a:rPr lang="fr-FR" i="1" dirty="0" smtClean="0"/>
              <a:t>Première </a:t>
            </a:r>
            <a:r>
              <a:rPr lang="fr-FR" i="1" dirty="0"/>
              <a:t>erreur informatique </a:t>
            </a:r>
            <a:r>
              <a:rPr lang="fr-FR" i="1" dirty="0" smtClean="0"/>
              <a:t>: le « Bug »</a:t>
            </a:r>
            <a:endParaRPr lang="fr-FR" i="1" dirty="0"/>
          </a:p>
        </p:txBody>
      </p:sp>
      <p:sp>
        <p:nvSpPr>
          <p:cNvPr id="9" name="Espace réservé du numéro de diapositive 8"/>
          <p:cNvSpPr>
            <a:spLocks noGrp="1"/>
          </p:cNvSpPr>
          <p:nvPr>
            <p:ph type="sldNum" sz="quarter" idx="12"/>
          </p:nvPr>
        </p:nvSpPr>
        <p:spPr/>
        <p:txBody>
          <a:bodyPr/>
          <a:lstStyle/>
          <a:p>
            <a:fld id="{33D6E5A2-EC83-451F-A719-9AC1370DD5CF}" type="slidenum">
              <a:rPr lang="fr-FR" smtClean="0"/>
              <a:pPr/>
              <a:t>6</a:t>
            </a:fld>
            <a:endParaRPr kumimoji="0" lang="fr-F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1000" fill="hold"/>
                                        <p:tgtEl>
                                          <p:spTgt spid="1026"/>
                                        </p:tgtEl>
                                        <p:attrNameLst>
                                          <p:attrName>ppt_x</p:attrName>
                                        </p:attrNameLst>
                                      </p:cBhvr>
                                      <p:tavLst>
                                        <p:tav tm="0">
                                          <p:val>
                                            <p:strVal val="#ppt_x"/>
                                          </p:val>
                                        </p:tav>
                                        <p:tav tm="100000">
                                          <p:val>
                                            <p:strVal val="#ppt_x"/>
                                          </p:val>
                                        </p:tav>
                                      </p:tavLst>
                                    </p:anim>
                                    <p:anim calcmode="lin" valueType="num">
                                      <p:cBhvr additive="base">
                                        <p:cTn id="12" dur="1000" fill="hold"/>
                                        <p:tgtEl>
                                          <p:spTgt spid="102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ppt_x"/>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heel(1)">
                                      <p:cBhvr>
                                        <p:cTn id="25" dur="20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20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20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1000" fill="hold"/>
                                        <p:tgtEl>
                                          <p:spTgt spid="7"/>
                                        </p:tgtEl>
                                        <p:attrNameLst>
                                          <p:attrName>ppt_x</p:attrName>
                                        </p:attrNameLst>
                                      </p:cBhvr>
                                      <p:tavLst>
                                        <p:tav tm="0">
                                          <p:val>
                                            <p:strVal val="#ppt_x"/>
                                          </p:val>
                                        </p:tav>
                                        <p:tav tm="100000">
                                          <p:val>
                                            <p:strVal val="#ppt_x"/>
                                          </p:val>
                                        </p:tav>
                                      </p:tavLst>
                                    </p:anim>
                                    <p:anim calcmode="lin" valueType="num">
                                      <p:cBhvr additive="base">
                                        <p:cTn id="41"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3" grpId="0"/>
      <p:bldP spid="7" grpId="0"/>
      <p:bldP spid="19"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81247" y="-315416"/>
            <a:ext cx="7765662" cy="16476125"/>
          </a:xfrm>
          <a:prstGeom prst="rect">
            <a:avLst/>
          </a:prstGeom>
        </p:spPr>
      </p:pic>
      <p:grpSp>
        <p:nvGrpSpPr>
          <p:cNvPr id="4" name="Groupe 3"/>
          <p:cNvGrpSpPr/>
          <p:nvPr/>
        </p:nvGrpSpPr>
        <p:grpSpPr>
          <a:xfrm>
            <a:off x="323528" y="260649"/>
            <a:ext cx="8640960" cy="707886"/>
            <a:chOff x="4176955" y="2543398"/>
            <a:chExt cx="6774889" cy="1415772"/>
          </a:xfrm>
        </p:grpSpPr>
        <p:sp>
          <p:nvSpPr>
            <p:cNvPr id="5" name="ZoneTexte 4"/>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Premières réalisations  : 1945-1955</a:t>
              </a:r>
            </a:p>
          </p:txBody>
        </p:sp>
        <p:sp>
          <p:nvSpPr>
            <p:cNvPr id="6" name="Flèche droite 5"/>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Rectangle 1"/>
          <p:cNvSpPr/>
          <p:nvPr/>
        </p:nvSpPr>
        <p:spPr>
          <a:xfrm>
            <a:off x="4047910" y="2562411"/>
            <a:ext cx="4772562" cy="830997"/>
          </a:xfrm>
          <a:prstGeom prst="rect">
            <a:avLst/>
          </a:prstGeom>
        </p:spPr>
        <p:txBody>
          <a:bodyPr wrap="square">
            <a:spAutoFit/>
          </a:bodyPr>
          <a:lstStyle/>
          <a:p>
            <a:r>
              <a:rPr lang="fr-FR" sz="2400" b="1" u="sng" dirty="0" smtClean="0"/>
              <a:t>1948 - Le SSEM</a:t>
            </a:r>
          </a:p>
          <a:p>
            <a:r>
              <a:rPr lang="fr-FR" sz="2400" b="1" u="sng" dirty="0" smtClean="0"/>
              <a:t>Small-</a:t>
            </a:r>
            <a:r>
              <a:rPr lang="fr-FR" sz="2400" b="1" u="sng" dirty="0" err="1" smtClean="0"/>
              <a:t>Scale</a:t>
            </a:r>
            <a:r>
              <a:rPr lang="fr-FR" sz="2400" b="1" u="sng" dirty="0" smtClean="0"/>
              <a:t> </a:t>
            </a:r>
            <a:r>
              <a:rPr lang="fr-FR" sz="2400" b="1" u="sng" dirty="0" err="1"/>
              <a:t>Experimental</a:t>
            </a:r>
            <a:r>
              <a:rPr lang="fr-FR" sz="2400" b="1" u="sng" dirty="0"/>
              <a:t> Machine </a:t>
            </a:r>
            <a:endParaRPr lang="fr-FR" sz="2400" u="sng" dirty="0"/>
          </a:p>
        </p:txBody>
      </p:sp>
      <p:sp>
        <p:nvSpPr>
          <p:cNvPr id="7" name="Rectangle 6"/>
          <p:cNvSpPr/>
          <p:nvPr/>
        </p:nvSpPr>
        <p:spPr>
          <a:xfrm>
            <a:off x="1057250" y="5517232"/>
            <a:ext cx="4798428" cy="646331"/>
          </a:xfrm>
          <a:prstGeom prst="rect">
            <a:avLst/>
          </a:prstGeom>
        </p:spPr>
        <p:txBody>
          <a:bodyPr wrap="square">
            <a:spAutoFit/>
          </a:bodyPr>
          <a:lstStyle/>
          <a:p>
            <a:r>
              <a:rPr lang="fr-FR" b="1" dirty="0" smtClean="0"/>
              <a:t>1949 - Version commerciale le </a:t>
            </a:r>
            <a:r>
              <a:rPr lang="fr-FR" b="1" dirty="0"/>
              <a:t>« </a:t>
            </a:r>
            <a:r>
              <a:rPr lang="fr-FR" b="1" dirty="0" err="1"/>
              <a:t>Ferranti</a:t>
            </a:r>
            <a:r>
              <a:rPr lang="fr-FR" b="1" dirty="0"/>
              <a:t> </a:t>
            </a:r>
            <a:r>
              <a:rPr lang="fr-FR" b="1" dirty="0" smtClean="0"/>
              <a:t>Mark »</a:t>
            </a:r>
          </a:p>
          <a:p>
            <a:r>
              <a:rPr lang="fr-FR" dirty="0" smtClean="0"/>
              <a:t>Premier </a:t>
            </a:r>
            <a:r>
              <a:rPr lang="fr-FR" dirty="0"/>
              <a:t>ordinateur à « usage général </a:t>
            </a:r>
            <a:r>
              <a:rPr lang="fr-FR" dirty="0" smtClean="0"/>
              <a:t> »</a:t>
            </a:r>
            <a:endParaRPr lang="fr-FR" b="1" dirty="0"/>
          </a:p>
        </p:txBody>
      </p:sp>
      <p:sp>
        <p:nvSpPr>
          <p:cNvPr id="19" name="Rectangle 18"/>
          <p:cNvSpPr/>
          <p:nvPr/>
        </p:nvSpPr>
        <p:spPr>
          <a:xfrm>
            <a:off x="1057250" y="4293096"/>
            <a:ext cx="5731642" cy="646331"/>
          </a:xfrm>
          <a:prstGeom prst="rect">
            <a:avLst/>
          </a:prstGeom>
        </p:spPr>
        <p:txBody>
          <a:bodyPr wrap="square">
            <a:spAutoFit/>
          </a:bodyPr>
          <a:lstStyle/>
          <a:p>
            <a:r>
              <a:rPr lang="fr-FR" b="1" dirty="0" smtClean="0"/>
              <a:t>Effectua </a:t>
            </a:r>
            <a:r>
              <a:rPr lang="fr-FR" b="1" dirty="0"/>
              <a:t>son premier programme en juin 1948</a:t>
            </a:r>
            <a:endParaRPr lang="fr-FR" dirty="0"/>
          </a:p>
          <a:p>
            <a:r>
              <a:rPr lang="fr-FR" b="1" dirty="0" smtClean="0"/>
              <a:t>Capable </a:t>
            </a:r>
            <a:r>
              <a:rPr lang="fr-FR" b="1" dirty="0"/>
              <a:t>de stocker jusqu'à 1 024 </a:t>
            </a:r>
            <a:r>
              <a:rPr lang="fr-FR" b="1" dirty="0" smtClean="0"/>
              <a:t>bits</a:t>
            </a:r>
            <a:endParaRPr lang="fr-FR" dirty="0"/>
          </a:p>
        </p:txBody>
      </p:sp>
      <p:pic>
        <p:nvPicPr>
          <p:cNvPr id="6146" name="Picture 2" descr="Afficher l'image d'origine"/>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9184" y="1366684"/>
            <a:ext cx="3164345" cy="237624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047910" y="1988840"/>
            <a:ext cx="2922147" cy="369332"/>
          </a:xfrm>
          <a:prstGeom prst="rect">
            <a:avLst/>
          </a:prstGeom>
        </p:spPr>
        <p:txBody>
          <a:bodyPr wrap="none">
            <a:spAutoFit/>
          </a:bodyPr>
          <a:lstStyle/>
          <a:p>
            <a:r>
              <a:rPr lang="fr-FR" i="1" dirty="0"/>
              <a:t>1947 </a:t>
            </a:r>
            <a:r>
              <a:rPr lang="fr-FR" i="1" dirty="0" smtClean="0"/>
              <a:t>: invention </a:t>
            </a:r>
            <a:r>
              <a:rPr lang="fr-FR" i="1" dirty="0"/>
              <a:t>du transistor</a:t>
            </a:r>
          </a:p>
        </p:txBody>
      </p:sp>
      <p:sp>
        <p:nvSpPr>
          <p:cNvPr id="10" name="ZoneTexte 9"/>
          <p:cNvSpPr txBox="1"/>
          <p:nvPr/>
        </p:nvSpPr>
        <p:spPr>
          <a:xfrm>
            <a:off x="4110891" y="3378477"/>
            <a:ext cx="1425070" cy="369332"/>
          </a:xfrm>
          <a:prstGeom prst="rect">
            <a:avLst/>
          </a:prstGeom>
          <a:noFill/>
        </p:spPr>
        <p:txBody>
          <a:bodyPr wrap="none" rtlCol="0">
            <a:spAutoFit/>
          </a:bodyPr>
          <a:lstStyle/>
          <a:p>
            <a:r>
              <a:rPr lang="fr-FR" i="1" dirty="0" smtClean="0"/>
              <a:t>( Angleterre )</a:t>
            </a:r>
            <a:endParaRPr lang="fr-FR" i="1" dirty="0"/>
          </a:p>
        </p:txBody>
      </p:sp>
      <p:sp>
        <p:nvSpPr>
          <p:cNvPr id="3" name="Espace réservé du numéro de diapositive 2"/>
          <p:cNvSpPr>
            <a:spLocks noGrp="1"/>
          </p:cNvSpPr>
          <p:nvPr>
            <p:ph type="sldNum" sz="quarter" idx="12"/>
          </p:nvPr>
        </p:nvSpPr>
        <p:spPr/>
        <p:txBody>
          <a:bodyPr/>
          <a:lstStyle/>
          <a:p>
            <a:fld id="{33D6E5A2-EC83-451F-A719-9AC1370DD5CF}" type="slidenum">
              <a:rPr lang="fr-FR" smtClean="0"/>
              <a:pPr/>
              <a:t>7</a:t>
            </a:fld>
            <a:endParaRPr kumimoji="0" lang="fr-FR"/>
          </a:p>
        </p:txBody>
      </p:sp>
    </p:spTree>
    <p:extLst>
      <p:ext uri="{BB962C8B-B14F-4D97-AF65-F5344CB8AC3E}">
        <p14:creationId xmlns:p14="http://schemas.microsoft.com/office/powerpoint/2010/main" val="43861675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0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1000" fill="hold"/>
                                        <p:tgtEl>
                                          <p:spTgt spid="2"/>
                                        </p:tgtEl>
                                        <p:attrNameLst>
                                          <p:attrName>ppt_x</p:attrName>
                                        </p:attrNameLst>
                                      </p:cBhvr>
                                      <p:tavLst>
                                        <p:tav tm="0">
                                          <p:val>
                                            <p:strVal val="#ppt_x"/>
                                          </p:val>
                                        </p:tav>
                                        <p:tav tm="100000">
                                          <p:val>
                                            <p:strVal val="#ppt_x"/>
                                          </p:val>
                                        </p:tav>
                                      </p:tavLst>
                                    </p:anim>
                                    <p:anim calcmode="lin" valueType="num">
                                      <p:cBhvr additive="base">
                                        <p:cTn id="17" dur="1000" fill="hold"/>
                                        <p:tgtEl>
                                          <p:spTgt spid="2"/>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1000" fill="hold"/>
                                        <p:tgtEl>
                                          <p:spTgt spid="10"/>
                                        </p:tgtEl>
                                        <p:attrNameLst>
                                          <p:attrName>ppt_x</p:attrName>
                                        </p:attrNameLst>
                                      </p:cBhvr>
                                      <p:tavLst>
                                        <p:tav tm="0">
                                          <p:val>
                                            <p:strVal val="#ppt_x"/>
                                          </p:val>
                                        </p:tav>
                                        <p:tav tm="100000">
                                          <p:val>
                                            <p:strVal val="#ppt_x"/>
                                          </p:val>
                                        </p:tav>
                                      </p:tavLst>
                                    </p:anim>
                                    <p:anim calcmode="lin" valueType="num">
                                      <p:cBhvr additive="base">
                                        <p:cTn id="21" dur="1000" fill="hold"/>
                                        <p:tgtEl>
                                          <p:spTgt spid="10"/>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6146"/>
                                        </p:tgtEl>
                                        <p:attrNameLst>
                                          <p:attrName>style.visibility</p:attrName>
                                        </p:attrNameLst>
                                      </p:cBhvr>
                                      <p:to>
                                        <p:strVal val="visible"/>
                                      </p:to>
                                    </p:set>
                                    <p:anim calcmode="lin" valueType="num">
                                      <p:cBhvr additive="base">
                                        <p:cTn id="24" dur="1000" fill="hold"/>
                                        <p:tgtEl>
                                          <p:spTgt spid="6146"/>
                                        </p:tgtEl>
                                        <p:attrNameLst>
                                          <p:attrName>ppt_x</p:attrName>
                                        </p:attrNameLst>
                                      </p:cBhvr>
                                      <p:tavLst>
                                        <p:tav tm="0">
                                          <p:val>
                                            <p:strVal val="#ppt_x"/>
                                          </p:val>
                                        </p:tav>
                                        <p:tav tm="100000">
                                          <p:val>
                                            <p:strVal val="#ppt_x"/>
                                          </p:val>
                                        </p:tav>
                                      </p:tavLst>
                                    </p:anim>
                                    <p:anim calcmode="lin" valueType="num">
                                      <p:cBhvr additive="base">
                                        <p:cTn id="25" dur="10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heel(1)">
                                      <p:cBhvr>
                                        <p:cTn id="30" dur="20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1000" fill="hold"/>
                                        <p:tgtEl>
                                          <p:spTgt spid="7"/>
                                        </p:tgtEl>
                                        <p:attrNameLst>
                                          <p:attrName>ppt_x</p:attrName>
                                        </p:attrNameLst>
                                      </p:cBhvr>
                                      <p:tavLst>
                                        <p:tav tm="0">
                                          <p:val>
                                            <p:strVal val="#ppt_x"/>
                                          </p:val>
                                        </p:tav>
                                        <p:tav tm="100000">
                                          <p:val>
                                            <p:strVal val="#ppt_x"/>
                                          </p:val>
                                        </p:tav>
                                      </p:tavLst>
                                    </p:anim>
                                    <p:anim calcmode="lin" valueType="num">
                                      <p:cBhvr additive="base">
                                        <p:cTn id="36"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9"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1657" y="-307179"/>
            <a:ext cx="7765662" cy="16476125"/>
          </a:xfrm>
          <a:prstGeom prst="rect">
            <a:avLst/>
          </a:prstGeom>
        </p:spPr>
      </p:pic>
      <p:grpSp>
        <p:nvGrpSpPr>
          <p:cNvPr id="4" name="Groupe 3"/>
          <p:cNvGrpSpPr/>
          <p:nvPr/>
        </p:nvGrpSpPr>
        <p:grpSpPr>
          <a:xfrm>
            <a:off x="323528" y="260649"/>
            <a:ext cx="8640960" cy="707886"/>
            <a:chOff x="4176955" y="2543398"/>
            <a:chExt cx="6774889" cy="1415772"/>
          </a:xfrm>
        </p:grpSpPr>
        <p:sp>
          <p:nvSpPr>
            <p:cNvPr id="5" name="ZoneTexte 4"/>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Premières réalisations  : 1945-1955</a:t>
              </a:r>
            </a:p>
          </p:txBody>
        </p:sp>
        <p:sp>
          <p:nvSpPr>
            <p:cNvPr id="6" name="Flèche droite 5"/>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Rectangle 2"/>
          <p:cNvSpPr/>
          <p:nvPr/>
        </p:nvSpPr>
        <p:spPr>
          <a:xfrm>
            <a:off x="4069053" y="3696760"/>
            <a:ext cx="4542035" cy="646331"/>
          </a:xfrm>
          <a:prstGeom prst="rect">
            <a:avLst/>
          </a:prstGeom>
        </p:spPr>
        <p:txBody>
          <a:bodyPr wrap="square">
            <a:spAutoFit/>
          </a:bodyPr>
          <a:lstStyle/>
          <a:p>
            <a:r>
              <a:rPr lang="fr-FR" b="1" dirty="0"/>
              <a:t>L’EDSAC-2 </a:t>
            </a:r>
            <a:r>
              <a:rPr lang="fr-FR" b="1" dirty="0" smtClean="0"/>
              <a:t>utilise la microprogrammation </a:t>
            </a:r>
            <a:r>
              <a:rPr lang="fr-FR" b="1" dirty="0"/>
              <a:t>inventée par Wilkes en 1951</a:t>
            </a:r>
          </a:p>
        </p:txBody>
      </p:sp>
      <p:sp>
        <p:nvSpPr>
          <p:cNvPr id="7" name="Rectangle 6"/>
          <p:cNvSpPr/>
          <p:nvPr/>
        </p:nvSpPr>
        <p:spPr>
          <a:xfrm>
            <a:off x="1077231" y="5913054"/>
            <a:ext cx="6022564" cy="369332"/>
          </a:xfrm>
          <a:prstGeom prst="rect">
            <a:avLst/>
          </a:prstGeom>
        </p:spPr>
        <p:txBody>
          <a:bodyPr wrap="square">
            <a:spAutoFit/>
          </a:bodyPr>
          <a:lstStyle/>
          <a:p>
            <a:r>
              <a:rPr lang="fr-FR" b="1" dirty="0"/>
              <a:t>Programmation au niveau matériel (binaire / assembleur)</a:t>
            </a:r>
            <a:endParaRPr lang="fr-FR" dirty="0"/>
          </a:p>
        </p:txBody>
      </p:sp>
      <p:sp>
        <p:nvSpPr>
          <p:cNvPr id="19" name="Rectangle 18"/>
          <p:cNvSpPr/>
          <p:nvPr/>
        </p:nvSpPr>
        <p:spPr>
          <a:xfrm>
            <a:off x="997709" y="5157192"/>
            <a:ext cx="5731642" cy="369332"/>
          </a:xfrm>
          <a:prstGeom prst="rect">
            <a:avLst/>
          </a:prstGeom>
        </p:spPr>
        <p:txBody>
          <a:bodyPr wrap="square">
            <a:spAutoFit/>
          </a:bodyPr>
          <a:lstStyle/>
          <a:p>
            <a:r>
              <a:rPr lang="fr-FR" b="1" dirty="0"/>
              <a:t>M</a:t>
            </a:r>
            <a:r>
              <a:rPr lang="fr-FR" b="1" dirty="0" smtClean="0"/>
              <a:t>émoire </a:t>
            </a:r>
            <a:r>
              <a:rPr lang="fr-FR" b="1" dirty="0"/>
              <a:t>centrale totale de 4096 mots de 40 bits</a:t>
            </a:r>
          </a:p>
        </p:txBody>
      </p:sp>
      <p:sp>
        <p:nvSpPr>
          <p:cNvPr id="9" name="Rectangle 8"/>
          <p:cNvSpPr/>
          <p:nvPr/>
        </p:nvSpPr>
        <p:spPr>
          <a:xfrm>
            <a:off x="1038312" y="4510861"/>
            <a:ext cx="6061483" cy="646331"/>
          </a:xfrm>
          <a:prstGeom prst="rect">
            <a:avLst/>
          </a:prstGeom>
        </p:spPr>
        <p:txBody>
          <a:bodyPr wrap="square">
            <a:spAutoFit/>
          </a:bodyPr>
          <a:lstStyle/>
          <a:p>
            <a:r>
              <a:rPr lang="fr-FR" i="1" dirty="0" smtClean="0">
                <a:hlinkClick r:id="rId4" action="ppaction://hlinksldjump"/>
              </a:rPr>
              <a:t>OXO, </a:t>
            </a:r>
            <a:r>
              <a:rPr lang="fr-FR" i="1" dirty="0">
                <a:hlinkClick r:id="rId4" action="ppaction://hlinksldjump"/>
              </a:rPr>
              <a:t> </a:t>
            </a:r>
            <a:r>
              <a:rPr lang="fr-FR" i="1" dirty="0" smtClean="0">
                <a:hlinkClick r:id="rId4" action="ppaction://hlinksldjump"/>
              </a:rPr>
              <a:t>jeu </a:t>
            </a:r>
            <a:r>
              <a:rPr lang="fr-FR" i="1" dirty="0">
                <a:hlinkClick r:id="rId4" action="ppaction://hlinksldjump"/>
              </a:rPr>
              <a:t>vidéo de tic-tac-</a:t>
            </a:r>
            <a:r>
              <a:rPr lang="fr-FR" i="1" dirty="0" err="1">
                <a:hlinkClick r:id="rId4" action="ppaction://hlinksldjump"/>
              </a:rPr>
              <a:t>toe</a:t>
            </a:r>
            <a:r>
              <a:rPr lang="fr-FR" i="1" dirty="0">
                <a:hlinkClick r:id="rId4" action="ppaction://hlinksldjump"/>
              </a:rPr>
              <a:t> sur </a:t>
            </a:r>
            <a:r>
              <a:rPr lang="fr-FR" i="1" dirty="0" smtClean="0">
                <a:hlinkClick r:id="rId4" action="ppaction://hlinksldjump"/>
              </a:rPr>
              <a:t>ordinateur</a:t>
            </a:r>
            <a:r>
              <a:rPr lang="fr-FR" i="1" dirty="0">
                <a:hlinkClick r:id="rId4" action="ppaction://hlinksldjump"/>
              </a:rPr>
              <a:t> EDSAC </a:t>
            </a:r>
            <a:r>
              <a:rPr lang="fr-FR" i="1" dirty="0" smtClean="0">
                <a:hlinkClick r:id="rId4" action="ppaction://hlinksldjump"/>
              </a:rPr>
              <a:t>en</a:t>
            </a:r>
            <a:r>
              <a:rPr lang="fr-FR" i="1" dirty="0">
                <a:hlinkClick r:id="rId4" action="ppaction://hlinksldjump"/>
              </a:rPr>
              <a:t> 1952</a:t>
            </a:r>
            <a:endParaRPr lang="fr-FR" i="1" dirty="0"/>
          </a:p>
          <a:p>
            <a:r>
              <a:rPr lang="fr-FR" dirty="0"/>
              <a:t> </a:t>
            </a:r>
          </a:p>
        </p:txBody>
      </p:sp>
      <p:grpSp>
        <p:nvGrpSpPr>
          <p:cNvPr id="8" name="Groupe 7"/>
          <p:cNvGrpSpPr/>
          <p:nvPr/>
        </p:nvGrpSpPr>
        <p:grpSpPr>
          <a:xfrm>
            <a:off x="700379" y="1501376"/>
            <a:ext cx="8096654" cy="2195384"/>
            <a:chOff x="700379" y="1501376"/>
            <a:chExt cx="8096654" cy="2195384"/>
          </a:xfrm>
        </p:grpSpPr>
        <p:sp>
          <p:nvSpPr>
            <p:cNvPr id="2" name="Rectangle 1"/>
            <p:cNvSpPr/>
            <p:nvPr/>
          </p:nvSpPr>
          <p:spPr>
            <a:xfrm>
              <a:off x="4024471" y="1998903"/>
              <a:ext cx="4772562" cy="1200329"/>
            </a:xfrm>
            <a:prstGeom prst="rect">
              <a:avLst/>
            </a:prstGeom>
          </p:spPr>
          <p:txBody>
            <a:bodyPr wrap="square">
              <a:spAutoFit/>
            </a:bodyPr>
            <a:lstStyle/>
            <a:p>
              <a:r>
                <a:rPr lang="fr-FR" sz="2400" b="1" u="sng" dirty="0"/>
                <a:t>1946 </a:t>
              </a:r>
              <a:r>
                <a:rPr lang="fr-FR" sz="2400" b="1" u="sng" dirty="0" smtClean="0"/>
                <a:t>- </a:t>
              </a:r>
              <a:r>
                <a:rPr lang="fr-FR" sz="2400" b="1" u="sng" dirty="0"/>
                <a:t>1949</a:t>
              </a:r>
              <a:r>
                <a:rPr lang="fr-FR" sz="2400" u="sng" dirty="0"/>
                <a:t> </a:t>
              </a:r>
              <a:r>
                <a:rPr lang="fr-FR" sz="2400" b="1" u="sng" dirty="0" smtClean="0"/>
                <a:t>L’EDSAC</a:t>
              </a:r>
            </a:p>
            <a:p>
              <a:r>
                <a:rPr lang="fr-FR" sz="2400" b="1" u="sng" dirty="0" smtClean="0"/>
                <a:t>(</a:t>
              </a:r>
              <a:r>
                <a:rPr lang="fr-FR" sz="2400" b="1" u="sng" dirty="0" err="1"/>
                <a:t>Electronic</a:t>
              </a:r>
              <a:r>
                <a:rPr lang="fr-FR" sz="2400" b="1" u="sng" dirty="0"/>
                <a:t> Delay Storage </a:t>
              </a:r>
              <a:r>
                <a:rPr lang="fr-FR" sz="2400" b="1" u="sng" dirty="0" err="1"/>
                <a:t>Automatic</a:t>
              </a:r>
              <a:r>
                <a:rPr lang="fr-FR" sz="2400" b="1" u="sng" dirty="0"/>
                <a:t> </a:t>
              </a:r>
              <a:r>
                <a:rPr lang="fr-FR" sz="2400" b="1" u="sng" dirty="0" err="1"/>
                <a:t>Calculator</a:t>
              </a:r>
              <a:r>
                <a:rPr lang="fr-FR" sz="2400" b="1" u="sng" dirty="0"/>
                <a:t>) </a:t>
              </a:r>
            </a:p>
          </p:txBody>
        </p:sp>
        <p:pic>
          <p:nvPicPr>
            <p:cNvPr id="8194" name="Picture 2" descr="Afficher l'image d'origine"/>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00379" y="1501376"/>
              <a:ext cx="2936968" cy="219538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4118390" y="3327428"/>
              <a:ext cx="2618730" cy="369332"/>
            </a:xfrm>
            <a:prstGeom prst="rect">
              <a:avLst/>
            </a:prstGeom>
          </p:spPr>
          <p:txBody>
            <a:bodyPr wrap="none">
              <a:spAutoFit/>
            </a:bodyPr>
            <a:lstStyle/>
            <a:p>
              <a:r>
                <a:rPr lang="fr-FR" i="1" dirty="0" smtClean="0"/>
                <a:t>(Université </a:t>
              </a:r>
              <a:r>
                <a:rPr lang="fr-FR" i="1" dirty="0"/>
                <a:t>de </a:t>
              </a:r>
              <a:r>
                <a:rPr lang="fr-FR" i="1" dirty="0" smtClean="0"/>
                <a:t>Cambridge)</a:t>
              </a:r>
              <a:endParaRPr lang="fr-FR" i="1" dirty="0"/>
            </a:p>
          </p:txBody>
        </p:sp>
      </p:grpSp>
      <p:sp>
        <p:nvSpPr>
          <p:cNvPr id="11" name="Espace réservé du numéro de diapositive 10"/>
          <p:cNvSpPr>
            <a:spLocks noGrp="1"/>
          </p:cNvSpPr>
          <p:nvPr>
            <p:ph type="sldNum" sz="quarter" idx="12"/>
          </p:nvPr>
        </p:nvSpPr>
        <p:spPr/>
        <p:txBody>
          <a:bodyPr/>
          <a:lstStyle/>
          <a:p>
            <a:fld id="{33D6E5A2-EC83-451F-A719-9AC1370DD5CF}" type="slidenum">
              <a:rPr lang="fr-FR" smtClean="0"/>
              <a:pPr/>
              <a:t>8</a:t>
            </a:fld>
            <a:endParaRPr kumimoji="0" lang="fr-FR"/>
          </a:p>
        </p:txBody>
      </p:sp>
    </p:spTree>
    <p:extLst>
      <p:ext uri="{BB962C8B-B14F-4D97-AF65-F5344CB8AC3E}">
        <p14:creationId xmlns:p14="http://schemas.microsoft.com/office/powerpoint/2010/main" val="29742210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1000" fill="hold"/>
                                        <p:tgtEl>
                                          <p:spTgt spid="19"/>
                                        </p:tgtEl>
                                        <p:attrNameLst>
                                          <p:attrName>ppt_x</p:attrName>
                                        </p:attrNameLst>
                                      </p:cBhvr>
                                      <p:tavLst>
                                        <p:tav tm="0">
                                          <p:val>
                                            <p:strVal val="#ppt_x"/>
                                          </p:val>
                                        </p:tav>
                                        <p:tav tm="100000">
                                          <p:val>
                                            <p:strVal val="#ppt_x"/>
                                          </p:val>
                                        </p:tav>
                                      </p:tavLst>
                                    </p:anim>
                                    <p:anim calcmode="lin" valueType="num">
                                      <p:cBhvr additive="base">
                                        <p:cTn id="18" dur="10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2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arn(inVertical)">
                                      <p:cBhvr>
                                        <p:cTn id="28" dur="20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inVertical)">
                                      <p:cBhvr>
                                        <p:cTn id="3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9"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4432"/>
            <a:ext cx="7765662" cy="16476125"/>
          </a:xfrm>
          <a:prstGeom prst="rect">
            <a:avLst/>
          </a:prstGeom>
        </p:spPr>
      </p:pic>
      <p:grpSp>
        <p:nvGrpSpPr>
          <p:cNvPr id="4" name="Groupe 3"/>
          <p:cNvGrpSpPr/>
          <p:nvPr/>
        </p:nvGrpSpPr>
        <p:grpSpPr>
          <a:xfrm>
            <a:off x="323528" y="260649"/>
            <a:ext cx="8640960" cy="707886"/>
            <a:chOff x="4176955" y="2543398"/>
            <a:chExt cx="6774889" cy="1415772"/>
          </a:xfrm>
        </p:grpSpPr>
        <p:sp>
          <p:nvSpPr>
            <p:cNvPr id="5" name="ZoneTexte 4"/>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Premières réalisations  : 1945-1955</a:t>
              </a:r>
            </a:p>
          </p:txBody>
        </p:sp>
        <p:sp>
          <p:nvSpPr>
            <p:cNvPr id="6" name="Flèche droite 5"/>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Rectangle 18"/>
          <p:cNvSpPr/>
          <p:nvPr/>
        </p:nvSpPr>
        <p:spPr>
          <a:xfrm>
            <a:off x="899592" y="4573924"/>
            <a:ext cx="5731642" cy="646331"/>
          </a:xfrm>
          <a:prstGeom prst="rect">
            <a:avLst/>
          </a:prstGeom>
        </p:spPr>
        <p:txBody>
          <a:bodyPr wrap="square">
            <a:spAutoFit/>
          </a:bodyPr>
          <a:lstStyle/>
          <a:p>
            <a:r>
              <a:rPr lang="fr-FR" b="1" dirty="0" smtClean="0"/>
              <a:t>1</a:t>
            </a:r>
            <a:r>
              <a:rPr lang="fr-FR" b="1" dirty="0"/>
              <a:t> 024 mots en mémoire centrale </a:t>
            </a:r>
            <a:r>
              <a:rPr lang="fr-FR" b="1" dirty="0" smtClean="0"/>
              <a:t>de </a:t>
            </a:r>
            <a:r>
              <a:rPr lang="fr-FR" b="1" dirty="0"/>
              <a:t>44 </a:t>
            </a:r>
            <a:r>
              <a:rPr lang="fr-FR" b="1" dirty="0" smtClean="0"/>
              <a:t>bits</a:t>
            </a:r>
          </a:p>
          <a:p>
            <a:r>
              <a:rPr lang="fr-FR" b="1" dirty="0"/>
              <a:t>Programmation au niveau matériel (binaire / </a:t>
            </a:r>
            <a:r>
              <a:rPr lang="fr-FR" b="1" dirty="0" smtClean="0"/>
              <a:t>assembleur)</a:t>
            </a:r>
            <a:endParaRPr lang="fr-FR" dirty="0" smtClean="0"/>
          </a:p>
        </p:txBody>
      </p:sp>
      <p:grpSp>
        <p:nvGrpSpPr>
          <p:cNvPr id="3" name="Groupe 2"/>
          <p:cNvGrpSpPr/>
          <p:nvPr/>
        </p:nvGrpSpPr>
        <p:grpSpPr>
          <a:xfrm>
            <a:off x="700379" y="1741421"/>
            <a:ext cx="8156639" cy="2533875"/>
            <a:chOff x="700379" y="1741421"/>
            <a:chExt cx="8156639" cy="2533875"/>
          </a:xfrm>
        </p:grpSpPr>
        <p:sp>
          <p:nvSpPr>
            <p:cNvPr id="2" name="Rectangle 1"/>
            <p:cNvSpPr/>
            <p:nvPr/>
          </p:nvSpPr>
          <p:spPr>
            <a:xfrm>
              <a:off x="4181248" y="2780928"/>
              <a:ext cx="4675770" cy="1107996"/>
            </a:xfrm>
            <a:prstGeom prst="rect">
              <a:avLst/>
            </a:prstGeom>
          </p:spPr>
          <p:txBody>
            <a:bodyPr wrap="square">
              <a:spAutoFit/>
            </a:bodyPr>
            <a:lstStyle/>
            <a:p>
              <a:r>
                <a:rPr lang="fr-FR" sz="2400" b="1" u="sng" dirty="0" smtClean="0"/>
                <a:t>Fonctionnement en 1951</a:t>
              </a:r>
            </a:p>
            <a:p>
              <a:r>
                <a:rPr lang="fr-FR" sz="2400" b="1" u="sng" dirty="0"/>
                <a:t>d</a:t>
              </a:r>
              <a:r>
                <a:rPr lang="fr-FR" sz="2400" b="1" u="sng" dirty="0" smtClean="0"/>
                <a:t>e L’EDVAC</a:t>
              </a:r>
            </a:p>
            <a:p>
              <a:endParaRPr lang="fr-FR" dirty="0"/>
            </a:p>
          </p:txBody>
        </p:sp>
        <p:pic>
          <p:nvPicPr>
            <p:cNvPr id="3074" name="Picture 2" descr="Afficher l'image d'origine"/>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0379" y="1741421"/>
              <a:ext cx="2960634" cy="211564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191000" y="3905964"/>
              <a:ext cx="3333328" cy="369332"/>
            </a:xfrm>
            <a:prstGeom prst="rect">
              <a:avLst/>
            </a:prstGeom>
          </p:spPr>
          <p:txBody>
            <a:bodyPr wrap="square">
              <a:spAutoFit/>
            </a:bodyPr>
            <a:lstStyle/>
            <a:p>
              <a:r>
                <a:rPr lang="fr-FR" i="1" dirty="0" smtClean="0"/>
                <a:t>(Université </a:t>
              </a:r>
              <a:r>
                <a:rPr lang="fr-FR" i="1" dirty="0"/>
                <a:t>de </a:t>
              </a:r>
              <a:r>
                <a:rPr lang="fr-FR" i="1" dirty="0" smtClean="0"/>
                <a:t>Pennsylvanie)</a:t>
              </a:r>
              <a:endParaRPr lang="fr-FR" i="1" dirty="0"/>
            </a:p>
          </p:txBody>
        </p:sp>
      </p:grpSp>
      <p:sp>
        <p:nvSpPr>
          <p:cNvPr id="7" name="Espace réservé du numéro de diapositive 6"/>
          <p:cNvSpPr>
            <a:spLocks noGrp="1"/>
          </p:cNvSpPr>
          <p:nvPr>
            <p:ph type="sldNum" sz="quarter" idx="12"/>
          </p:nvPr>
        </p:nvSpPr>
        <p:spPr/>
        <p:txBody>
          <a:bodyPr/>
          <a:lstStyle/>
          <a:p>
            <a:fld id="{33D6E5A2-EC83-451F-A719-9AC1370DD5CF}" type="slidenum">
              <a:rPr lang="fr-FR" smtClean="0"/>
              <a:pPr/>
              <a:t>9</a:t>
            </a:fld>
            <a:endParaRPr kumimoji="0" lang="fr-FR"/>
          </a:p>
        </p:txBody>
      </p:sp>
    </p:spTree>
    <p:extLst>
      <p:ext uri="{BB962C8B-B14F-4D97-AF65-F5344CB8AC3E}">
        <p14:creationId xmlns:p14="http://schemas.microsoft.com/office/powerpoint/2010/main" val="26651379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heel(1)">
                                      <p:cBhvr>
                                        <p:cTn id="1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4432"/>
            <a:ext cx="7765662" cy="16476125"/>
          </a:xfrm>
          <a:prstGeom prst="rect">
            <a:avLst/>
          </a:prstGeom>
        </p:spPr>
      </p:pic>
      <p:grpSp>
        <p:nvGrpSpPr>
          <p:cNvPr id="4" name="Groupe 3"/>
          <p:cNvGrpSpPr/>
          <p:nvPr/>
        </p:nvGrpSpPr>
        <p:grpSpPr>
          <a:xfrm>
            <a:off x="323528" y="260649"/>
            <a:ext cx="8640960" cy="707886"/>
            <a:chOff x="4176955" y="2543398"/>
            <a:chExt cx="6774889" cy="1415772"/>
          </a:xfrm>
        </p:grpSpPr>
        <p:sp>
          <p:nvSpPr>
            <p:cNvPr id="5" name="ZoneTexte 4"/>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Premières réalisations  : 1945-1955</a:t>
              </a:r>
            </a:p>
          </p:txBody>
        </p:sp>
        <p:sp>
          <p:nvSpPr>
            <p:cNvPr id="6" name="Flèche droite 5"/>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Rectangle 1"/>
          <p:cNvSpPr/>
          <p:nvPr/>
        </p:nvSpPr>
        <p:spPr>
          <a:xfrm>
            <a:off x="306673" y="1501357"/>
            <a:ext cx="6073338" cy="1200329"/>
          </a:xfrm>
          <a:prstGeom prst="rect">
            <a:avLst/>
          </a:prstGeom>
        </p:spPr>
        <p:txBody>
          <a:bodyPr wrap="square">
            <a:spAutoFit/>
          </a:bodyPr>
          <a:lstStyle/>
          <a:p>
            <a:r>
              <a:rPr lang="fr-FR" sz="2400" b="1" u="sng" dirty="0"/>
              <a:t>1952 : Le premier ordinateur </a:t>
            </a:r>
            <a:r>
              <a:rPr lang="fr-FR" sz="2400" b="1" u="sng" dirty="0" smtClean="0"/>
              <a:t>Français</a:t>
            </a:r>
          </a:p>
          <a:p>
            <a:r>
              <a:rPr lang="fr-FR" sz="2400" b="1" u="sng" dirty="0" smtClean="0"/>
              <a:t>Le CUBA</a:t>
            </a:r>
          </a:p>
          <a:p>
            <a:r>
              <a:rPr lang="fr-FR" sz="2400" b="1" dirty="0" smtClean="0"/>
              <a:t>(</a:t>
            </a:r>
            <a:r>
              <a:rPr lang="fr-FR" sz="2400" b="1" dirty="0"/>
              <a:t>Calculateur Universel Binaire de l'Armement</a:t>
            </a:r>
            <a:r>
              <a:rPr lang="fr-FR" sz="2400" b="1" dirty="0" smtClean="0"/>
              <a:t>)</a:t>
            </a:r>
          </a:p>
        </p:txBody>
      </p:sp>
      <p:pic>
        <p:nvPicPr>
          <p:cNvPr id="9218" name="Picture 2" descr="Histoire de la SEA, premier constructeur français d'ordinateu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7231" y="2852936"/>
            <a:ext cx="6381750" cy="323850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numéro de diapositive 2"/>
          <p:cNvSpPr>
            <a:spLocks noGrp="1"/>
          </p:cNvSpPr>
          <p:nvPr>
            <p:ph type="sldNum" sz="quarter" idx="12"/>
          </p:nvPr>
        </p:nvSpPr>
        <p:spPr/>
        <p:txBody>
          <a:bodyPr/>
          <a:lstStyle/>
          <a:p>
            <a:fld id="{33D6E5A2-EC83-451F-A719-9AC1370DD5CF}" type="slidenum">
              <a:rPr lang="fr-FR" smtClean="0"/>
              <a:pPr/>
              <a:t>10</a:t>
            </a:fld>
            <a:endParaRPr kumimoji="0" lang="fr-FR"/>
          </a:p>
        </p:txBody>
      </p:sp>
    </p:spTree>
    <p:extLst>
      <p:ext uri="{BB962C8B-B14F-4D97-AF65-F5344CB8AC3E}">
        <p14:creationId xmlns:p14="http://schemas.microsoft.com/office/powerpoint/2010/main" val="36735896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9218"/>
                                        </p:tgtEl>
                                        <p:attrNameLst>
                                          <p:attrName>style.visibility</p:attrName>
                                        </p:attrNameLst>
                                      </p:cBhvr>
                                      <p:to>
                                        <p:strVal val="visible"/>
                                      </p:to>
                                    </p:set>
                                    <p:animEffect transition="in" filter="barn(inVertical)">
                                      <p:cBhvr>
                                        <p:cTn id="16"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95936" y="285572"/>
            <a:ext cx="7765662" cy="16476125"/>
          </a:xfrm>
          <a:prstGeom prst="rect">
            <a:avLst/>
          </a:prstGeom>
        </p:spPr>
      </p:pic>
      <p:grpSp>
        <p:nvGrpSpPr>
          <p:cNvPr id="4" name="Groupe 3"/>
          <p:cNvGrpSpPr/>
          <p:nvPr/>
        </p:nvGrpSpPr>
        <p:grpSpPr>
          <a:xfrm>
            <a:off x="323528" y="260649"/>
            <a:ext cx="8640960" cy="707886"/>
            <a:chOff x="4176955" y="2543398"/>
            <a:chExt cx="6774889" cy="1415772"/>
          </a:xfrm>
        </p:grpSpPr>
        <p:sp>
          <p:nvSpPr>
            <p:cNvPr id="5" name="ZoneTexte 4"/>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Premières réalisations  : 1945-1955</a:t>
              </a:r>
            </a:p>
          </p:txBody>
        </p:sp>
        <p:sp>
          <p:nvSpPr>
            <p:cNvPr id="6" name="Flèche droite 5"/>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Rectangle 1"/>
          <p:cNvSpPr/>
          <p:nvPr/>
        </p:nvSpPr>
        <p:spPr>
          <a:xfrm>
            <a:off x="179512" y="1368462"/>
            <a:ext cx="4772562" cy="830997"/>
          </a:xfrm>
          <a:prstGeom prst="rect">
            <a:avLst/>
          </a:prstGeom>
        </p:spPr>
        <p:txBody>
          <a:bodyPr wrap="square">
            <a:spAutoFit/>
          </a:bodyPr>
          <a:lstStyle/>
          <a:p>
            <a:r>
              <a:rPr lang="fr-FR" sz="2400" b="1" u="sng" dirty="0"/>
              <a:t>1953 : Invention de la mémoire à tores de ferrite dans le </a:t>
            </a:r>
            <a:r>
              <a:rPr lang="fr-FR" sz="2400" b="1" u="sng" dirty="0" err="1"/>
              <a:t>Whirlwind</a:t>
            </a:r>
            <a:endParaRPr lang="fr-FR" sz="2400" b="1" u="sng" dirty="0"/>
          </a:p>
        </p:txBody>
      </p:sp>
      <p:sp>
        <p:nvSpPr>
          <p:cNvPr id="8" name="Rectangle 7"/>
          <p:cNvSpPr/>
          <p:nvPr/>
        </p:nvSpPr>
        <p:spPr>
          <a:xfrm>
            <a:off x="179512" y="2241188"/>
            <a:ext cx="5976664" cy="646331"/>
          </a:xfrm>
          <a:prstGeom prst="rect">
            <a:avLst/>
          </a:prstGeom>
        </p:spPr>
        <p:txBody>
          <a:bodyPr wrap="square">
            <a:spAutoFit/>
          </a:bodyPr>
          <a:lstStyle/>
          <a:p>
            <a:r>
              <a:rPr lang="fr-FR" dirty="0" smtClean="0"/>
              <a:t>Remplacera </a:t>
            </a:r>
            <a:r>
              <a:rPr lang="fr-FR" dirty="0"/>
              <a:t>avantageusement tous les systèmes peu fiables utilisés jusqu'à présent</a:t>
            </a:r>
          </a:p>
        </p:txBody>
      </p:sp>
      <p:pic>
        <p:nvPicPr>
          <p:cNvPr id="10242" name="Picture 2" descr="Afficher l'image d'origine"/>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444208" y="2490801"/>
            <a:ext cx="1512168" cy="201393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p:cNvGrpSpPr/>
          <p:nvPr/>
        </p:nvGrpSpPr>
        <p:grpSpPr>
          <a:xfrm>
            <a:off x="179512" y="3301904"/>
            <a:ext cx="4824536" cy="3113729"/>
            <a:chOff x="179512" y="3301904"/>
            <a:chExt cx="4824536" cy="3113729"/>
          </a:xfrm>
        </p:grpSpPr>
        <p:sp>
          <p:nvSpPr>
            <p:cNvPr id="10" name="Rectangle 9"/>
            <p:cNvSpPr/>
            <p:nvPr/>
          </p:nvSpPr>
          <p:spPr>
            <a:xfrm>
              <a:off x="179512" y="3301904"/>
              <a:ext cx="4572000" cy="461665"/>
            </a:xfrm>
            <a:prstGeom prst="rect">
              <a:avLst/>
            </a:prstGeom>
          </p:spPr>
          <p:txBody>
            <a:bodyPr wrap="square">
              <a:spAutoFit/>
            </a:bodyPr>
            <a:lstStyle/>
            <a:p>
              <a:r>
                <a:rPr lang="fr-FR" sz="2400" b="1" u="sng" dirty="0"/>
                <a:t>Juillet 1953 : </a:t>
              </a:r>
              <a:r>
                <a:rPr lang="fr-FR" sz="2400" b="1" u="sng" dirty="0" smtClean="0"/>
                <a:t>L’IMB 650 </a:t>
              </a:r>
            </a:p>
          </p:txBody>
        </p:sp>
        <p:sp>
          <p:nvSpPr>
            <p:cNvPr id="11" name="Rectangle 10"/>
            <p:cNvSpPr/>
            <p:nvPr/>
          </p:nvSpPr>
          <p:spPr>
            <a:xfrm>
              <a:off x="179512" y="3790917"/>
              <a:ext cx="4824536" cy="646331"/>
            </a:xfrm>
            <a:prstGeom prst="rect">
              <a:avLst/>
            </a:prstGeom>
          </p:spPr>
          <p:txBody>
            <a:bodyPr wrap="square">
              <a:spAutoFit/>
            </a:bodyPr>
            <a:lstStyle/>
            <a:p>
              <a:r>
                <a:rPr lang="fr-FR" dirty="0" smtClean="0"/>
                <a:t>1</a:t>
              </a:r>
              <a:r>
                <a:rPr lang="fr-FR" baseline="30000" dirty="0" smtClean="0"/>
                <a:t>ER</a:t>
              </a:r>
              <a:r>
                <a:rPr lang="fr-FR" dirty="0" smtClean="0"/>
                <a:t> ordinateur </a:t>
              </a:r>
              <a:r>
                <a:rPr lang="fr-FR" dirty="0"/>
                <a:t>commercial en </a:t>
              </a:r>
              <a:r>
                <a:rPr lang="fr-FR" dirty="0" smtClean="0"/>
                <a:t>série </a:t>
              </a:r>
              <a:r>
                <a:rPr lang="fr-FR" i="1" dirty="0" smtClean="0"/>
                <a:t>(dans les universités américaines)</a:t>
              </a:r>
              <a:endParaRPr lang="fr-FR" i="1" dirty="0"/>
            </a:p>
          </p:txBody>
        </p:sp>
        <p:pic>
          <p:nvPicPr>
            <p:cNvPr id="10243" name="Picture 3" descr="ibm65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020" y="4941168"/>
              <a:ext cx="2772498" cy="1474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179512" y="4365104"/>
              <a:ext cx="4733176" cy="369332"/>
            </a:xfrm>
            <a:prstGeom prst="rect">
              <a:avLst/>
            </a:prstGeom>
          </p:spPr>
          <p:txBody>
            <a:bodyPr wrap="square">
              <a:spAutoFit/>
            </a:bodyPr>
            <a:lstStyle/>
            <a:p>
              <a:r>
                <a:rPr lang="fr-FR" dirty="0"/>
                <a:t>T</a:t>
              </a:r>
              <a:r>
                <a:rPr lang="fr-FR" dirty="0" smtClean="0"/>
                <a:t>echnologie </a:t>
              </a:r>
              <a:r>
                <a:rPr lang="fr-FR" dirty="0"/>
                <a:t>des tubes </a:t>
              </a:r>
              <a:r>
                <a:rPr lang="fr-FR" dirty="0" smtClean="0"/>
                <a:t>à vide</a:t>
              </a:r>
            </a:p>
          </p:txBody>
        </p:sp>
      </p:grpSp>
      <p:sp>
        <p:nvSpPr>
          <p:cNvPr id="14" name="Rectangle 13"/>
          <p:cNvSpPr/>
          <p:nvPr/>
        </p:nvSpPr>
        <p:spPr>
          <a:xfrm>
            <a:off x="3214518" y="4941168"/>
            <a:ext cx="5899822" cy="369332"/>
          </a:xfrm>
          <a:prstGeom prst="rect">
            <a:avLst/>
          </a:prstGeom>
        </p:spPr>
        <p:txBody>
          <a:bodyPr wrap="square">
            <a:spAutoFit/>
          </a:bodyPr>
          <a:lstStyle/>
          <a:p>
            <a:r>
              <a:rPr lang="fr-FR" i="1" dirty="0" smtClean="0"/>
              <a:t>1953 : Jacques Perret / IBM « ordinateur »</a:t>
            </a:r>
            <a:endParaRPr lang="fr-FR" i="1" dirty="0"/>
          </a:p>
        </p:txBody>
      </p:sp>
      <p:sp>
        <p:nvSpPr>
          <p:cNvPr id="15" name="Rectangle 14"/>
          <p:cNvSpPr/>
          <p:nvPr/>
        </p:nvSpPr>
        <p:spPr>
          <a:xfrm>
            <a:off x="3214518" y="5445224"/>
            <a:ext cx="5749970" cy="646331"/>
          </a:xfrm>
          <a:prstGeom prst="rect">
            <a:avLst/>
          </a:prstGeom>
        </p:spPr>
        <p:txBody>
          <a:bodyPr wrap="square">
            <a:spAutoFit/>
          </a:bodyPr>
          <a:lstStyle/>
          <a:p>
            <a:r>
              <a:rPr lang="fr-FR" i="1" dirty="0"/>
              <a:t>1954 </a:t>
            </a:r>
            <a:r>
              <a:rPr lang="fr-FR" i="1" dirty="0" smtClean="0"/>
              <a:t>: le </a:t>
            </a:r>
            <a:r>
              <a:rPr lang="fr-FR" i="1" dirty="0"/>
              <a:t>disque </a:t>
            </a:r>
            <a:r>
              <a:rPr lang="fr-FR" i="1" dirty="0" smtClean="0"/>
              <a:t>dur « </a:t>
            </a:r>
            <a:r>
              <a:rPr lang="fr-FR" i="1" dirty="0" err="1" smtClean="0"/>
              <a:t>Ramac</a:t>
            </a:r>
            <a:r>
              <a:rPr lang="fr-FR" i="1" dirty="0" smtClean="0"/>
              <a:t> 305» d’IBM (lecture et écriture successif de données – plus d’une tonne pour 5 Mo)</a:t>
            </a:r>
            <a:endParaRPr lang="fr-FR" i="1" dirty="0"/>
          </a:p>
        </p:txBody>
      </p:sp>
      <p:sp>
        <p:nvSpPr>
          <p:cNvPr id="16" name="Rectangle 15"/>
          <p:cNvSpPr/>
          <p:nvPr/>
        </p:nvSpPr>
        <p:spPr>
          <a:xfrm>
            <a:off x="179512" y="2946040"/>
            <a:ext cx="3948004" cy="369332"/>
          </a:xfrm>
          <a:prstGeom prst="rect">
            <a:avLst/>
          </a:prstGeom>
        </p:spPr>
        <p:txBody>
          <a:bodyPr wrap="none">
            <a:spAutoFit/>
          </a:bodyPr>
          <a:lstStyle/>
          <a:p>
            <a:r>
              <a:rPr lang="fr-FR" i="1" dirty="0" smtClean="0"/>
              <a:t>( </a:t>
            </a:r>
            <a:r>
              <a:rPr lang="fr-FR" i="1" dirty="0" err="1" smtClean="0"/>
              <a:t>Servomechanisms</a:t>
            </a:r>
            <a:r>
              <a:rPr lang="fr-FR" i="1" dirty="0" smtClean="0"/>
              <a:t> </a:t>
            </a:r>
            <a:r>
              <a:rPr lang="fr-FR" i="1" dirty="0" err="1"/>
              <a:t>Laboratory</a:t>
            </a:r>
            <a:r>
              <a:rPr lang="fr-FR" i="1" dirty="0"/>
              <a:t> du </a:t>
            </a:r>
            <a:r>
              <a:rPr lang="fr-FR" i="1" dirty="0" smtClean="0"/>
              <a:t>MIT )</a:t>
            </a:r>
            <a:endParaRPr lang="fr-FR" i="1" dirty="0"/>
          </a:p>
        </p:txBody>
      </p:sp>
      <p:sp>
        <p:nvSpPr>
          <p:cNvPr id="3" name="Espace réservé du numéro de diapositive 2"/>
          <p:cNvSpPr>
            <a:spLocks noGrp="1"/>
          </p:cNvSpPr>
          <p:nvPr>
            <p:ph type="sldNum" sz="quarter" idx="12"/>
          </p:nvPr>
        </p:nvSpPr>
        <p:spPr/>
        <p:txBody>
          <a:bodyPr/>
          <a:lstStyle/>
          <a:p>
            <a:fld id="{33D6E5A2-EC83-451F-A719-9AC1370DD5CF}" type="slidenum">
              <a:rPr lang="fr-FR" smtClean="0"/>
              <a:pPr/>
              <a:t>11</a:t>
            </a:fld>
            <a:endParaRPr kumimoji="0" lang="fr-FR"/>
          </a:p>
        </p:txBody>
      </p:sp>
    </p:spTree>
    <p:extLst>
      <p:ext uri="{BB962C8B-B14F-4D97-AF65-F5344CB8AC3E}">
        <p14:creationId xmlns:p14="http://schemas.microsoft.com/office/powerpoint/2010/main" val="37575846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0242"/>
                                        </p:tgtEl>
                                        <p:attrNameLst>
                                          <p:attrName>style.visibility</p:attrName>
                                        </p:attrNameLst>
                                      </p:cBhvr>
                                      <p:to>
                                        <p:strVal val="visible"/>
                                      </p:to>
                                    </p:set>
                                    <p:anim calcmode="lin" valueType="num">
                                      <p:cBhvr additive="base">
                                        <p:cTn id="11" dur="1000" fill="hold"/>
                                        <p:tgtEl>
                                          <p:spTgt spid="10242"/>
                                        </p:tgtEl>
                                        <p:attrNameLst>
                                          <p:attrName>ppt_x</p:attrName>
                                        </p:attrNameLst>
                                      </p:cBhvr>
                                      <p:tavLst>
                                        <p:tav tm="0">
                                          <p:val>
                                            <p:strVal val="#ppt_x"/>
                                          </p:val>
                                        </p:tav>
                                        <p:tav tm="100000">
                                          <p:val>
                                            <p:strVal val="#ppt_x"/>
                                          </p:val>
                                        </p:tav>
                                      </p:tavLst>
                                    </p:anim>
                                    <p:anim calcmode="lin" valueType="num">
                                      <p:cBhvr additive="base">
                                        <p:cTn id="12" dur="1000" fill="hold"/>
                                        <p:tgtEl>
                                          <p:spTgt spid="102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000" fill="hold"/>
                                        <p:tgtEl>
                                          <p:spTgt spid="2"/>
                                        </p:tgtEl>
                                        <p:attrNameLst>
                                          <p:attrName>ppt_x</p:attrName>
                                        </p:attrNameLst>
                                      </p:cBhvr>
                                      <p:tavLst>
                                        <p:tav tm="0">
                                          <p:val>
                                            <p:strVal val="#ppt_x"/>
                                          </p:val>
                                        </p:tav>
                                        <p:tav tm="100000">
                                          <p:val>
                                            <p:strVal val="#ppt_x"/>
                                          </p:val>
                                        </p:tav>
                                      </p:tavLst>
                                    </p:anim>
                                    <p:anim calcmode="lin" valueType="num">
                                      <p:cBhvr additive="base">
                                        <p:cTn id="20"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2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1000" fill="hold"/>
                                        <p:tgtEl>
                                          <p:spTgt spid="7"/>
                                        </p:tgtEl>
                                        <p:attrNameLst>
                                          <p:attrName>ppt_x</p:attrName>
                                        </p:attrNameLst>
                                      </p:cBhvr>
                                      <p:tavLst>
                                        <p:tav tm="0">
                                          <p:val>
                                            <p:strVal val="#ppt_x"/>
                                          </p:val>
                                        </p:tav>
                                        <p:tav tm="100000">
                                          <p:val>
                                            <p:strVal val="#ppt_x"/>
                                          </p:val>
                                        </p:tav>
                                      </p:tavLst>
                                    </p:anim>
                                    <p:anim calcmode="lin" valueType="num">
                                      <p:cBhvr additive="base">
                                        <p:cTn id="31"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inVertical)">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arn(inVertical)">
                                      <p:cBhvr>
                                        <p:cTn id="41"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3" descr="Résultat de recherche d'images pour &quot;Atanasoff-Berry Computer&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6" name="Groupe 15"/>
          <p:cNvGrpSpPr/>
          <p:nvPr/>
        </p:nvGrpSpPr>
        <p:grpSpPr>
          <a:xfrm>
            <a:off x="323528" y="260649"/>
            <a:ext cx="8640960" cy="707886"/>
            <a:chOff x="4176955" y="2543398"/>
            <a:chExt cx="6774889" cy="1415772"/>
          </a:xfrm>
        </p:grpSpPr>
        <p:sp>
          <p:nvSpPr>
            <p:cNvPr id="23" name="ZoneTexte 22"/>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smtClean="0"/>
                <a:t>Deuxième Génération : 1955-1960</a:t>
              </a:r>
              <a:endParaRPr lang="fr-FR" sz="4000" b="1" dirty="0"/>
            </a:p>
          </p:txBody>
        </p:sp>
        <p:sp>
          <p:nvSpPr>
            <p:cNvPr id="24" name="Flèche droite 23"/>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 name="Groupe 5"/>
          <p:cNvGrpSpPr/>
          <p:nvPr/>
        </p:nvGrpSpPr>
        <p:grpSpPr>
          <a:xfrm>
            <a:off x="2151947" y="3284984"/>
            <a:ext cx="4892744" cy="369332"/>
            <a:chOff x="2151947" y="3284984"/>
            <a:chExt cx="4892744" cy="369332"/>
          </a:xfrm>
        </p:grpSpPr>
        <p:sp>
          <p:nvSpPr>
            <p:cNvPr id="3" name="Rectangle 2"/>
            <p:cNvSpPr/>
            <p:nvPr/>
          </p:nvSpPr>
          <p:spPr>
            <a:xfrm>
              <a:off x="2151947" y="3284984"/>
              <a:ext cx="1401295" cy="369332"/>
            </a:xfrm>
            <a:prstGeom prst="rect">
              <a:avLst/>
            </a:prstGeom>
          </p:spPr>
          <p:txBody>
            <a:bodyPr wrap="none">
              <a:spAutoFit/>
            </a:bodyPr>
            <a:lstStyle/>
            <a:p>
              <a:r>
                <a:rPr lang="fr-FR" b="1" dirty="0" smtClean="0"/>
                <a:t>Le TRADIC </a:t>
              </a:r>
              <a:endParaRPr lang="fr-FR" dirty="0"/>
            </a:p>
          </p:txBody>
        </p:sp>
        <p:sp>
          <p:nvSpPr>
            <p:cNvPr id="28" name="Rectangle 27"/>
            <p:cNvSpPr/>
            <p:nvPr/>
          </p:nvSpPr>
          <p:spPr>
            <a:xfrm>
              <a:off x="4231100" y="3284984"/>
              <a:ext cx="2813591" cy="369332"/>
            </a:xfrm>
            <a:prstGeom prst="rect">
              <a:avLst/>
            </a:prstGeom>
          </p:spPr>
          <p:txBody>
            <a:bodyPr wrap="none">
              <a:spAutoFit/>
            </a:bodyPr>
            <a:lstStyle/>
            <a:p>
              <a:r>
                <a:rPr lang="fr-FR" b="1" dirty="0" smtClean="0"/>
                <a:t>1</a:t>
              </a:r>
              <a:r>
                <a:rPr lang="fr-FR" b="1" baseline="30000" dirty="0" smtClean="0"/>
                <a:t>ER</a:t>
              </a:r>
              <a:r>
                <a:rPr lang="fr-FR" b="1" dirty="0" smtClean="0"/>
                <a:t> ordinateur </a:t>
              </a:r>
              <a:r>
                <a:rPr lang="fr-FR" b="1" dirty="0"/>
                <a:t>transistorisé </a:t>
              </a:r>
              <a:endParaRPr lang="fr-FR" dirty="0"/>
            </a:p>
          </p:txBody>
        </p:sp>
      </p:grpSp>
      <p:grpSp>
        <p:nvGrpSpPr>
          <p:cNvPr id="7" name="Groupe 6"/>
          <p:cNvGrpSpPr/>
          <p:nvPr/>
        </p:nvGrpSpPr>
        <p:grpSpPr>
          <a:xfrm>
            <a:off x="2138532" y="3796188"/>
            <a:ext cx="5786667" cy="369332"/>
            <a:chOff x="2138532" y="3796188"/>
            <a:chExt cx="5786667" cy="369332"/>
          </a:xfrm>
        </p:grpSpPr>
        <p:sp>
          <p:nvSpPr>
            <p:cNvPr id="5" name="Rectangle 4"/>
            <p:cNvSpPr/>
            <p:nvPr/>
          </p:nvSpPr>
          <p:spPr>
            <a:xfrm>
              <a:off x="2138532" y="3796188"/>
              <a:ext cx="5216961" cy="369332"/>
            </a:xfrm>
            <a:prstGeom prst="rect">
              <a:avLst/>
            </a:prstGeom>
          </p:spPr>
          <p:txBody>
            <a:bodyPr wrap="square">
              <a:spAutoFit/>
            </a:bodyPr>
            <a:lstStyle/>
            <a:p>
              <a:r>
                <a:rPr lang="fr-FR" b="1" dirty="0" smtClean="0"/>
                <a:t>Le MUSE &amp; l’ATLAS</a:t>
              </a:r>
              <a:endParaRPr lang="fr-FR" dirty="0"/>
            </a:p>
          </p:txBody>
        </p:sp>
        <p:sp>
          <p:nvSpPr>
            <p:cNvPr id="29" name="Rectangle 28"/>
            <p:cNvSpPr/>
            <p:nvPr/>
          </p:nvSpPr>
          <p:spPr>
            <a:xfrm>
              <a:off x="4231100" y="3796188"/>
              <a:ext cx="3694099" cy="369332"/>
            </a:xfrm>
            <a:prstGeom prst="rect">
              <a:avLst/>
            </a:prstGeom>
          </p:spPr>
          <p:txBody>
            <a:bodyPr wrap="square">
              <a:spAutoFit/>
            </a:bodyPr>
            <a:lstStyle/>
            <a:p>
              <a:r>
                <a:rPr lang="fr-FR" b="1" dirty="0" smtClean="0"/>
                <a:t>1</a:t>
              </a:r>
              <a:r>
                <a:rPr lang="fr-FR" b="1" baseline="30000" dirty="0" smtClean="0"/>
                <a:t>ER</a:t>
              </a:r>
              <a:r>
                <a:rPr lang="fr-FR" b="1" dirty="0" smtClean="0"/>
                <a:t> système d’exploitation</a:t>
              </a:r>
              <a:endParaRPr lang="fr-FR" b="1" dirty="0"/>
            </a:p>
          </p:txBody>
        </p:sp>
      </p:grpSp>
      <p:sp>
        <p:nvSpPr>
          <p:cNvPr id="2" name="Rectangle 1"/>
          <p:cNvSpPr/>
          <p:nvPr/>
        </p:nvSpPr>
        <p:spPr>
          <a:xfrm>
            <a:off x="2150167" y="2276872"/>
            <a:ext cx="4572000" cy="369332"/>
          </a:xfrm>
          <a:prstGeom prst="rect">
            <a:avLst/>
          </a:prstGeom>
        </p:spPr>
        <p:txBody>
          <a:bodyPr>
            <a:spAutoFit/>
          </a:bodyPr>
          <a:lstStyle/>
          <a:p>
            <a:r>
              <a:rPr lang="fr-FR" b="1" u="sng" dirty="0" smtClean="0"/>
              <a:t>Les </a:t>
            </a:r>
            <a:r>
              <a:rPr lang="fr-FR" b="1" u="sng" dirty="0"/>
              <a:t>transistors et le traitement par lots</a:t>
            </a:r>
            <a:endParaRPr lang="fr-FR" u="sng" dirty="0"/>
          </a:p>
        </p:txBody>
      </p:sp>
      <p:sp>
        <p:nvSpPr>
          <p:cNvPr id="4" name="Espace réservé du numéro de diapositive 3"/>
          <p:cNvSpPr>
            <a:spLocks noGrp="1"/>
          </p:cNvSpPr>
          <p:nvPr>
            <p:ph type="sldNum" sz="quarter" idx="12"/>
          </p:nvPr>
        </p:nvSpPr>
        <p:spPr/>
        <p:txBody>
          <a:bodyPr/>
          <a:lstStyle/>
          <a:p>
            <a:fld id="{33D6E5A2-EC83-451F-A719-9AC1370DD5CF}" type="slidenum">
              <a:rPr lang="fr-FR" smtClean="0"/>
              <a:pPr/>
              <a:t>12</a:t>
            </a:fld>
            <a:endParaRPr kumimoji="0" lang="fr-FR"/>
          </a:p>
        </p:txBody>
      </p:sp>
    </p:spTree>
    <p:custDataLst>
      <p:tags r:id="rId1"/>
    </p:custDataLst>
    <p:extLst>
      <p:ext uri="{BB962C8B-B14F-4D97-AF65-F5344CB8AC3E}">
        <p14:creationId xmlns:p14="http://schemas.microsoft.com/office/powerpoint/2010/main" val="198076916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2000" fill="hold"/>
                                        <p:tgtEl>
                                          <p:spTgt spid="6"/>
                                        </p:tgtEl>
                                        <p:attrNameLst>
                                          <p:attrName>ppt_x</p:attrName>
                                        </p:attrNameLst>
                                      </p:cBhvr>
                                      <p:tavLst>
                                        <p:tav tm="0">
                                          <p:val>
                                            <p:strVal val="#ppt_x"/>
                                          </p:val>
                                        </p:tav>
                                        <p:tav tm="100000">
                                          <p:val>
                                            <p:strVal val="#ppt_x"/>
                                          </p:val>
                                        </p:tav>
                                      </p:tavLst>
                                    </p:anim>
                                    <p:anim calcmode="lin" valueType="num">
                                      <p:cBhvr additive="base">
                                        <p:cTn id="17"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2000" fill="hold"/>
                                        <p:tgtEl>
                                          <p:spTgt spid="7"/>
                                        </p:tgtEl>
                                        <p:attrNameLst>
                                          <p:attrName>ppt_x</p:attrName>
                                        </p:attrNameLst>
                                      </p:cBhvr>
                                      <p:tavLst>
                                        <p:tav tm="0">
                                          <p:val>
                                            <p:strVal val="#ppt_x"/>
                                          </p:val>
                                        </p:tav>
                                        <p:tav tm="100000">
                                          <p:val>
                                            <p:strVal val="#ppt_x"/>
                                          </p:val>
                                        </p:tav>
                                      </p:tavLst>
                                    </p:anim>
                                    <p:anim calcmode="lin" valueType="num">
                                      <p:cBhvr additive="base">
                                        <p:cTn id="23"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7765662" cy="16476125"/>
          </a:xfrm>
          <a:prstGeom prst="rect">
            <a:avLst/>
          </a:prstGeom>
        </p:spPr>
      </p:pic>
      <p:grpSp>
        <p:nvGrpSpPr>
          <p:cNvPr id="4" name="Groupe 3"/>
          <p:cNvGrpSpPr/>
          <p:nvPr/>
        </p:nvGrpSpPr>
        <p:grpSpPr>
          <a:xfrm>
            <a:off x="323528" y="260649"/>
            <a:ext cx="8640960" cy="707886"/>
            <a:chOff x="4176955" y="2543398"/>
            <a:chExt cx="6774889" cy="1415772"/>
          </a:xfrm>
        </p:grpSpPr>
        <p:sp>
          <p:nvSpPr>
            <p:cNvPr id="5" name="ZoneTexte 4"/>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Deuxième Génération : 1955-1960</a:t>
              </a:r>
            </a:p>
          </p:txBody>
        </p:sp>
        <p:sp>
          <p:nvSpPr>
            <p:cNvPr id="6" name="Flèche droite 5"/>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Rectangle 18"/>
          <p:cNvSpPr/>
          <p:nvPr/>
        </p:nvSpPr>
        <p:spPr>
          <a:xfrm>
            <a:off x="1763688" y="4941168"/>
            <a:ext cx="5731642" cy="1477328"/>
          </a:xfrm>
          <a:prstGeom prst="rect">
            <a:avLst/>
          </a:prstGeom>
        </p:spPr>
        <p:txBody>
          <a:bodyPr wrap="square">
            <a:spAutoFit/>
          </a:bodyPr>
          <a:lstStyle/>
          <a:p>
            <a:r>
              <a:rPr lang="fr-FR" b="1" dirty="0" smtClean="0"/>
              <a:t>1</a:t>
            </a:r>
            <a:r>
              <a:rPr lang="fr-FR" b="1" baseline="30000" dirty="0" smtClean="0"/>
              <a:t>ER</a:t>
            </a:r>
            <a:r>
              <a:rPr lang="fr-FR" b="1" dirty="0" smtClean="0"/>
              <a:t> ordinateur </a:t>
            </a:r>
            <a:r>
              <a:rPr lang="fr-FR" b="1" dirty="0"/>
              <a:t>transistorisé </a:t>
            </a:r>
            <a:endParaRPr lang="fr-FR" b="1" dirty="0" smtClean="0"/>
          </a:p>
          <a:p>
            <a:endParaRPr lang="fr-FR" b="1" dirty="0" smtClean="0"/>
          </a:p>
          <a:p>
            <a:r>
              <a:rPr lang="fr-FR" i="1" dirty="0" smtClean="0"/>
              <a:t>A </a:t>
            </a:r>
            <a:r>
              <a:rPr lang="fr-FR" i="1" dirty="0"/>
              <a:t>la demande de l'US Air </a:t>
            </a:r>
            <a:r>
              <a:rPr lang="fr-FR" i="1" dirty="0" smtClean="0"/>
              <a:t>Force</a:t>
            </a:r>
          </a:p>
          <a:p>
            <a:endParaRPr lang="fr-FR" b="1" dirty="0" smtClean="0"/>
          </a:p>
          <a:p>
            <a:r>
              <a:rPr lang="fr-FR" b="1" dirty="0"/>
              <a:t>800 </a:t>
            </a:r>
            <a:r>
              <a:rPr lang="fr-FR" b="1" dirty="0" smtClean="0"/>
              <a:t>transistors </a:t>
            </a:r>
            <a:r>
              <a:rPr lang="fr-FR" b="1" dirty="0"/>
              <a:t>et 11 000 diodes</a:t>
            </a:r>
            <a:endParaRPr lang="fr-FR" dirty="0" smtClean="0"/>
          </a:p>
        </p:txBody>
      </p:sp>
      <p:grpSp>
        <p:nvGrpSpPr>
          <p:cNvPr id="3" name="Groupe 2"/>
          <p:cNvGrpSpPr/>
          <p:nvPr/>
        </p:nvGrpSpPr>
        <p:grpSpPr>
          <a:xfrm>
            <a:off x="700379" y="1340768"/>
            <a:ext cx="8156639" cy="3152089"/>
            <a:chOff x="700379" y="1340768"/>
            <a:chExt cx="8156639" cy="3152089"/>
          </a:xfrm>
        </p:grpSpPr>
        <p:sp>
          <p:nvSpPr>
            <p:cNvPr id="2" name="Rectangle 1"/>
            <p:cNvSpPr/>
            <p:nvPr/>
          </p:nvSpPr>
          <p:spPr>
            <a:xfrm>
              <a:off x="4181248" y="2780928"/>
              <a:ext cx="4675770" cy="830997"/>
            </a:xfrm>
            <a:prstGeom prst="rect">
              <a:avLst/>
            </a:prstGeom>
          </p:spPr>
          <p:txBody>
            <a:bodyPr wrap="square">
              <a:spAutoFit/>
            </a:bodyPr>
            <a:lstStyle/>
            <a:p>
              <a:r>
                <a:rPr lang="fr-FR" sz="2400" b="1" u="sng" dirty="0"/>
                <a:t>1954 </a:t>
              </a:r>
              <a:r>
                <a:rPr lang="fr-FR" sz="2400" b="1" u="sng" dirty="0" smtClean="0"/>
                <a:t>– Le TRADIC</a:t>
              </a:r>
            </a:p>
            <a:p>
              <a:r>
                <a:rPr lang="fr-FR" sz="2400" b="1" u="sng" dirty="0" smtClean="0"/>
                <a:t>ingénieurs </a:t>
              </a:r>
              <a:r>
                <a:rPr lang="fr-FR" sz="2400" b="1" u="sng" dirty="0" err="1"/>
                <a:t>bell</a:t>
              </a:r>
              <a:r>
                <a:rPr lang="fr-FR" sz="2400" b="1" u="sng" dirty="0"/>
                <a:t> </a:t>
              </a:r>
              <a:r>
                <a:rPr lang="fr-FR" sz="2400" b="1" u="sng" dirty="0" err="1"/>
                <a:t>labs</a:t>
              </a:r>
              <a:r>
                <a:rPr lang="fr-FR" sz="2400" b="1" u="sng" dirty="0"/>
                <a:t> </a:t>
              </a:r>
              <a:endParaRPr lang="fr-FR" sz="2400" u="sng" dirty="0"/>
            </a:p>
          </p:txBody>
        </p:sp>
        <p:pic>
          <p:nvPicPr>
            <p:cNvPr id="4097" name="Picture 1" descr="Photo du TRADIC"/>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0379" y="1340768"/>
              <a:ext cx="2835225" cy="3152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Espace réservé du numéro de diapositive 6"/>
          <p:cNvSpPr>
            <a:spLocks noGrp="1"/>
          </p:cNvSpPr>
          <p:nvPr>
            <p:ph type="sldNum" sz="quarter" idx="12"/>
          </p:nvPr>
        </p:nvSpPr>
        <p:spPr/>
        <p:txBody>
          <a:bodyPr/>
          <a:lstStyle/>
          <a:p>
            <a:fld id="{33D6E5A2-EC83-451F-A719-9AC1370DD5CF}" type="slidenum">
              <a:rPr lang="fr-FR" smtClean="0"/>
              <a:pPr/>
              <a:t>13</a:t>
            </a:fld>
            <a:endParaRPr kumimoji="0" lang="fr-FR"/>
          </a:p>
        </p:txBody>
      </p:sp>
    </p:spTree>
    <p:extLst>
      <p:ext uri="{BB962C8B-B14F-4D97-AF65-F5344CB8AC3E}">
        <p14:creationId xmlns:p14="http://schemas.microsoft.com/office/powerpoint/2010/main" val="31438690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000" fill="hold"/>
                                        <p:tgtEl>
                                          <p:spTgt spid="3"/>
                                        </p:tgtEl>
                                        <p:attrNameLst>
                                          <p:attrName>ppt_x</p:attrName>
                                        </p:attrNameLst>
                                      </p:cBhvr>
                                      <p:tavLst>
                                        <p:tav tm="0">
                                          <p:val>
                                            <p:strVal val="#ppt_x"/>
                                          </p:val>
                                        </p:tav>
                                        <p:tav tm="100000">
                                          <p:val>
                                            <p:strVal val="#ppt_x"/>
                                          </p:val>
                                        </p:tav>
                                      </p:tavLst>
                                    </p:anim>
                                    <p:anim calcmode="lin" valueType="num">
                                      <p:cBhvr additive="base">
                                        <p:cTn id="12"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heel(1)">
                                      <p:cBhvr>
                                        <p:cTn id="1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7765662" cy="16476125"/>
          </a:xfrm>
          <a:prstGeom prst="rect">
            <a:avLst/>
          </a:prstGeom>
        </p:spPr>
      </p:pic>
      <p:grpSp>
        <p:nvGrpSpPr>
          <p:cNvPr id="4" name="Groupe 3"/>
          <p:cNvGrpSpPr/>
          <p:nvPr/>
        </p:nvGrpSpPr>
        <p:grpSpPr>
          <a:xfrm>
            <a:off x="323528" y="260649"/>
            <a:ext cx="8640960" cy="707886"/>
            <a:chOff x="4176955" y="2543398"/>
            <a:chExt cx="6774889" cy="1415772"/>
          </a:xfrm>
        </p:grpSpPr>
        <p:sp>
          <p:nvSpPr>
            <p:cNvPr id="5" name="ZoneTexte 4"/>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Deuxième Génération : 1955-1960</a:t>
              </a:r>
            </a:p>
          </p:txBody>
        </p:sp>
        <p:sp>
          <p:nvSpPr>
            <p:cNvPr id="6" name="Flèche droite 5"/>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Rectangle 18"/>
          <p:cNvSpPr/>
          <p:nvPr/>
        </p:nvSpPr>
        <p:spPr>
          <a:xfrm>
            <a:off x="370946" y="4973512"/>
            <a:ext cx="8343023" cy="369332"/>
          </a:xfrm>
          <a:prstGeom prst="rect">
            <a:avLst/>
          </a:prstGeom>
        </p:spPr>
        <p:txBody>
          <a:bodyPr wrap="square">
            <a:spAutoFit/>
          </a:bodyPr>
          <a:lstStyle/>
          <a:p>
            <a:r>
              <a:rPr lang="fr-FR" dirty="0" smtClean="0"/>
              <a:t>Un </a:t>
            </a:r>
            <a:r>
              <a:rPr lang="fr-FR" dirty="0"/>
              <a:t>million de mot de stockage </a:t>
            </a:r>
            <a:r>
              <a:rPr lang="fr-FR" dirty="0" smtClean="0"/>
              <a:t>disponible, </a:t>
            </a:r>
            <a:r>
              <a:rPr lang="fr-FR" b="1" dirty="0" smtClean="0"/>
              <a:t>1</a:t>
            </a:r>
            <a:r>
              <a:rPr lang="fr-FR" b="1" baseline="30000" dirty="0" smtClean="0"/>
              <a:t>er</a:t>
            </a:r>
            <a:r>
              <a:rPr lang="fr-FR" b="1" dirty="0" smtClean="0"/>
              <a:t> système  d’exploitation</a:t>
            </a:r>
            <a:r>
              <a:rPr lang="fr-FR" b="1" dirty="0"/>
              <a:t> </a:t>
            </a:r>
            <a:r>
              <a:rPr lang="fr-FR" b="1" dirty="0" smtClean="0"/>
              <a:t>moderne</a:t>
            </a:r>
          </a:p>
        </p:txBody>
      </p:sp>
      <p:sp>
        <p:nvSpPr>
          <p:cNvPr id="7" name="Rectangle 6"/>
          <p:cNvSpPr/>
          <p:nvPr/>
        </p:nvSpPr>
        <p:spPr>
          <a:xfrm>
            <a:off x="385934" y="5450404"/>
            <a:ext cx="7957426" cy="369332"/>
          </a:xfrm>
          <a:prstGeom prst="rect">
            <a:avLst/>
          </a:prstGeom>
        </p:spPr>
        <p:txBody>
          <a:bodyPr wrap="square">
            <a:spAutoFit/>
          </a:bodyPr>
          <a:lstStyle/>
          <a:p>
            <a:r>
              <a:rPr lang="fr-FR" b="1" dirty="0" smtClean="0"/>
              <a:t>L’ATLAS : le premier doté </a:t>
            </a:r>
            <a:r>
              <a:rPr lang="fr-FR" b="1" dirty="0"/>
              <a:t>d'un système de gestion de mémoire virtuelle </a:t>
            </a:r>
            <a:r>
              <a:rPr lang="fr-FR" b="1" dirty="0" smtClean="0"/>
              <a:t>paginée</a:t>
            </a:r>
            <a:endParaRPr lang="fr-FR" b="1" dirty="0"/>
          </a:p>
        </p:txBody>
      </p:sp>
      <p:grpSp>
        <p:nvGrpSpPr>
          <p:cNvPr id="10" name="Groupe 9"/>
          <p:cNvGrpSpPr/>
          <p:nvPr/>
        </p:nvGrpSpPr>
        <p:grpSpPr>
          <a:xfrm>
            <a:off x="521942" y="1865526"/>
            <a:ext cx="8344828" cy="2843775"/>
            <a:chOff x="521942" y="1865526"/>
            <a:chExt cx="8344828" cy="2843775"/>
          </a:xfrm>
        </p:grpSpPr>
        <p:grpSp>
          <p:nvGrpSpPr>
            <p:cNvPr id="9" name="Groupe 8"/>
            <p:cNvGrpSpPr/>
            <p:nvPr/>
          </p:nvGrpSpPr>
          <p:grpSpPr>
            <a:xfrm>
              <a:off x="4191000" y="2529775"/>
              <a:ext cx="4675770" cy="2179526"/>
              <a:chOff x="4191000" y="2529775"/>
              <a:chExt cx="4675770" cy="2179526"/>
            </a:xfrm>
          </p:grpSpPr>
          <p:sp>
            <p:nvSpPr>
              <p:cNvPr id="2" name="Rectangle 1"/>
              <p:cNvSpPr/>
              <p:nvPr/>
            </p:nvSpPr>
            <p:spPr>
              <a:xfrm>
                <a:off x="4191000" y="2529775"/>
                <a:ext cx="4675770" cy="1754326"/>
              </a:xfrm>
              <a:prstGeom prst="rect">
                <a:avLst/>
              </a:prstGeom>
            </p:spPr>
            <p:txBody>
              <a:bodyPr wrap="square">
                <a:spAutoFit/>
              </a:bodyPr>
              <a:lstStyle/>
              <a:p>
                <a:r>
                  <a:rPr lang="fr-FR" sz="2400" b="1" u="sng" dirty="0" smtClean="0"/>
                  <a:t>1956 - Le "</a:t>
                </a:r>
                <a:r>
                  <a:rPr lang="fr-FR" sz="2400" b="1" u="sng" dirty="0" err="1" smtClean="0"/>
                  <a:t>Microsecond</a:t>
                </a:r>
                <a:r>
                  <a:rPr lang="fr-FR" sz="2400" b="1" u="sng" dirty="0" smtClean="0"/>
                  <a:t> </a:t>
                </a:r>
                <a:r>
                  <a:rPr lang="fr-FR" sz="2400" b="1" u="sng" dirty="0"/>
                  <a:t>Engine" (</a:t>
                </a:r>
                <a:r>
                  <a:rPr lang="fr-FR" sz="2400" b="1" u="sng" dirty="0" smtClean="0"/>
                  <a:t>MUSE)</a:t>
                </a:r>
              </a:p>
              <a:p>
                <a:r>
                  <a:rPr lang="fr-FR" sz="2400" b="1" dirty="0" smtClean="0"/>
                  <a:t>Devint </a:t>
                </a:r>
                <a:r>
                  <a:rPr lang="fr-FR" sz="2400" b="1" dirty="0"/>
                  <a:t>le projet « atlas » fin 1958 </a:t>
                </a:r>
                <a:r>
                  <a:rPr lang="fr-FR" i="1" dirty="0"/>
                  <a:t>dont le premier à été officiellement commandé en décembre 1962</a:t>
                </a:r>
              </a:p>
            </p:txBody>
          </p:sp>
          <p:sp>
            <p:nvSpPr>
              <p:cNvPr id="3" name="Rectangle 2"/>
              <p:cNvSpPr/>
              <p:nvPr/>
            </p:nvSpPr>
            <p:spPr>
              <a:xfrm>
                <a:off x="4221673" y="4339969"/>
                <a:ext cx="4522969" cy="369332"/>
              </a:xfrm>
              <a:prstGeom prst="rect">
                <a:avLst/>
              </a:prstGeom>
            </p:spPr>
            <p:txBody>
              <a:bodyPr wrap="none">
                <a:spAutoFit/>
              </a:bodyPr>
              <a:lstStyle/>
              <a:p>
                <a:r>
                  <a:rPr lang="fr-FR" i="1" dirty="0" smtClean="0"/>
                  <a:t>( Université </a:t>
                </a:r>
                <a:r>
                  <a:rPr lang="fr-FR" i="1" dirty="0"/>
                  <a:t>Victoria , Manchester, Angleterre )</a:t>
                </a:r>
              </a:p>
            </p:txBody>
          </p:sp>
        </p:grpSp>
        <p:pic>
          <p:nvPicPr>
            <p:cNvPr id="11266" name="Picture 2" descr="Part of the Atlas machine room"/>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21942" y="1865526"/>
              <a:ext cx="3373028" cy="2669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Rectangle 7"/>
          <p:cNvSpPr/>
          <p:nvPr/>
        </p:nvSpPr>
        <p:spPr>
          <a:xfrm>
            <a:off x="370946" y="6024511"/>
            <a:ext cx="8593542" cy="646331"/>
          </a:xfrm>
          <a:prstGeom prst="rect">
            <a:avLst/>
          </a:prstGeom>
        </p:spPr>
        <p:txBody>
          <a:bodyPr wrap="square">
            <a:spAutoFit/>
          </a:bodyPr>
          <a:lstStyle/>
          <a:p>
            <a:pPr>
              <a:spcAft>
                <a:spcPts val="0"/>
              </a:spcAft>
            </a:pPr>
            <a:r>
              <a:rPr lang="fr-FR" b="1" dirty="0">
                <a:solidFill>
                  <a:srgbClr val="000000"/>
                </a:solidFill>
                <a:latin typeface="Times New Roman" panose="02020603050405020304" pitchFamily="18" charset="0"/>
                <a:ea typeface="Times New Roman" panose="02020603050405020304" pitchFamily="18" charset="0"/>
              </a:rPr>
              <a:t>1956 </a:t>
            </a:r>
            <a:r>
              <a:rPr lang="fr-FR" b="1" dirty="0" smtClean="0">
                <a:solidFill>
                  <a:srgbClr val="000000"/>
                </a:solidFill>
                <a:latin typeface="Times New Roman" panose="02020603050405020304" pitchFamily="18" charset="0"/>
                <a:ea typeface="Times New Roman" panose="02020603050405020304" pitchFamily="18" charset="0"/>
              </a:rPr>
              <a:t>: Disque </a:t>
            </a:r>
            <a:r>
              <a:rPr lang="fr-FR" b="1" dirty="0">
                <a:solidFill>
                  <a:srgbClr val="000000"/>
                </a:solidFill>
                <a:latin typeface="Times New Roman" panose="02020603050405020304" pitchFamily="18" charset="0"/>
                <a:ea typeface="Times New Roman" panose="02020603050405020304" pitchFamily="18" charset="0"/>
              </a:rPr>
              <a:t>dur </a:t>
            </a:r>
            <a:r>
              <a:rPr lang="fr-FR" b="1" dirty="0" smtClean="0">
                <a:solidFill>
                  <a:srgbClr val="000000"/>
                </a:solidFill>
                <a:latin typeface="Times New Roman" panose="02020603050405020304" pitchFamily="18" charset="0"/>
                <a:ea typeface="Times New Roman" panose="02020603050405020304" pitchFamily="18" charset="0"/>
              </a:rPr>
              <a:t>de 3,5MB d’IBM</a:t>
            </a:r>
            <a:r>
              <a:rPr lang="fr-FR" dirty="0" smtClean="0">
                <a:solidFill>
                  <a:srgbClr val="000000"/>
                </a:solidFill>
                <a:latin typeface="Times New Roman" panose="02020603050405020304" pitchFamily="18" charset="0"/>
                <a:ea typeface="Times New Roman" panose="02020603050405020304" pitchFamily="18" charset="0"/>
              </a:rPr>
              <a:t> </a:t>
            </a:r>
            <a:r>
              <a:rPr lang="fr-FR" dirty="0">
                <a:solidFill>
                  <a:srgbClr val="000000"/>
                </a:solidFill>
                <a:latin typeface="Times New Roman" panose="02020603050405020304" pitchFamily="18" charset="0"/>
                <a:ea typeface="Times New Roman" panose="02020603050405020304" pitchFamily="18" charset="0"/>
              </a:rPr>
              <a:t>sur demande de l'US Air </a:t>
            </a:r>
            <a:r>
              <a:rPr lang="fr-FR" dirty="0" smtClean="0">
                <a:solidFill>
                  <a:srgbClr val="000000"/>
                </a:solidFill>
                <a:latin typeface="Times New Roman" panose="02020603050405020304" pitchFamily="18" charset="0"/>
                <a:ea typeface="Times New Roman" panose="02020603050405020304" pitchFamily="18" charset="0"/>
              </a:rPr>
              <a:t>Force</a:t>
            </a:r>
          </a:p>
          <a:p>
            <a:pPr>
              <a:spcAft>
                <a:spcPts val="0"/>
              </a:spcAft>
            </a:pPr>
            <a:r>
              <a:rPr lang="fr-FR" i="1" dirty="0" smtClean="0">
                <a:solidFill>
                  <a:srgbClr val="000000"/>
                </a:solidFill>
                <a:latin typeface="Times New Roman" panose="02020603050405020304" pitchFamily="18" charset="0"/>
                <a:ea typeface="Times New Roman" panose="02020603050405020304" pitchFamily="18" charset="0"/>
              </a:rPr>
              <a:t>( Pesait </a:t>
            </a:r>
            <a:r>
              <a:rPr lang="fr-FR" i="1" dirty="0">
                <a:solidFill>
                  <a:srgbClr val="000000"/>
                </a:solidFill>
                <a:latin typeface="Times New Roman" panose="02020603050405020304" pitchFamily="18" charset="0"/>
                <a:ea typeface="Times New Roman" panose="02020603050405020304" pitchFamily="18" charset="0"/>
              </a:rPr>
              <a:t>plus d'une </a:t>
            </a:r>
            <a:r>
              <a:rPr lang="fr-FR" i="1" dirty="0" smtClean="0">
                <a:solidFill>
                  <a:srgbClr val="000000"/>
                </a:solidFill>
                <a:latin typeface="Times New Roman" panose="02020603050405020304" pitchFamily="18" charset="0"/>
                <a:ea typeface="Times New Roman" panose="02020603050405020304" pitchFamily="18" charset="0"/>
              </a:rPr>
              <a:t>tonne )</a:t>
            </a:r>
            <a:endParaRPr lang="fr-FR" i="1" dirty="0">
              <a:effectLst/>
              <a:latin typeface="Times New Roman" panose="02020603050405020304" pitchFamily="18" charset="0"/>
              <a:ea typeface="Times New Roman" panose="02020603050405020304" pitchFamily="18" charset="0"/>
            </a:endParaRPr>
          </a:p>
        </p:txBody>
      </p:sp>
      <p:sp>
        <p:nvSpPr>
          <p:cNvPr id="11" name="Espace réservé du numéro de diapositive 10"/>
          <p:cNvSpPr>
            <a:spLocks noGrp="1"/>
          </p:cNvSpPr>
          <p:nvPr>
            <p:ph type="sldNum" sz="quarter" idx="12"/>
          </p:nvPr>
        </p:nvSpPr>
        <p:spPr/>
        <p:txBody>
          <a:bodyPr/>
          <a:lstStyle/>
          <a:p>
            <a:fld id="{33D6E5A2-EC83-451F-A719-9AC1370DD5CF}" type="slidenum">
              <a:rPr lang="fr-FR" smtClean="0"/>
              <a:pPr/>
              <a:t>14</a:t>
            </a:fld>
            <a:endParaRPr kumimoji="0" lang="fr-FR"/>
          </a:p>
        </p:txBody>
      </p:sp>
    </p:spTree>
    <p:extLst>
      <p:ext uri="{BB962C8B-B14F-4D97-AF65-F5344CB8AC3E}">
        <p14:creationId xmlns:p14="http://schemas.microsoft.com/office/powerpoint/2010/main" val="14351842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ppt_x"/>
                                          </p:val>
                                        </p:tav>
                                        <p:tav tm="100000">
                                          <p:val>
                                            <p:strVal val="#ppt_x"/>
                                          </p:val>
                                        </p:tav>
                                      </p:tavLst>
                                    </p:anim>
                                    <p:anim calcmode="lin" valueType="num">
                                      <p:cBhvr additive="base">
                                        <p:cTn id="12" dur="2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heel(1)">
                                      <p:cBhvr>
                                        <p:cTn id="17" dur="2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1)">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7765662" cy="16476125"/>
          </a:xfrm>
          <a:prstGeom prst="rect">
            <a:avLst/>
          </a:prstGeom>
        </p:spPr>
      </p:pic>
      <p:grpSp>
        <p:nvGrpSpPr>
          <p:cNvPr id="4" name="Groupe 3"/>
          <p:cNvGrpSpPr/>
          <p:nvPr/>
        </p:nvGrpSpPr>
        <p:grpSpPr>
          <a:xfrm>
            <a:off x="323528" y="260649"/>
            <a:ext cx="8640960" cy="707886"/>
            <a:chOff x="4176955" y="2543398"/>
            <a:chExt cx="6774889" cy="1415772"/>
          </a:xfrm>
        </p:grpSpPr>
        <p:sp>
          <p:nvSpPr>
            <p:cNvPr id="5" name="ZoneTexte 4"/>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Deuxième Génération : 1955-1960</a:t>
              </a:r>
            </a:p>
          </p:txBody>
        </p:sp>
        <p:sp>
          <p:nvSpPr>
            <p:cNvPr id="6" name="Flèche droite 5"/>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 name="Groupe 1"/>
          <p:cNvGrpSpPr/>
          <p:nvPr/>
        </p:nvGrpSpPr>
        <p:grpSpPr>
          <a:xfrm>
            <a:off x="700379" y="1484784"/>
            <a:ext cx="4231662" cy="2940921"/>
            <a:chOff x="700379" y="1484784"/>
            <a:chExt cx="4231662" cy="2940921"/>
          </a:xfrm>
        </p:grpSpPr>
        <p:pic>
          <p:nvPicPr>
            <p:cNvPr id="13314" name="Picture 2" descr="Tennis For Two on a DuMont Lab Oscilloscope Type 304-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2311155"/>
              <a:ext cx="2381250" cy="21145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700379" y="1484784"/>
              <a:ext cx="4231662" cy="923330"/>
            </a:xfrm>
            <a:prstGeom prst="rect">
              <a:avLst/>
            </a:prstGeom>
          </p:spPr>
          <p:txBody>
            <a:bodyPr wrap="square">
              <a:spAutoFit/>
            </a:bodyPr>
            <a:lstStyle/>
            <a:p>
              <a:r>
                <a:rPr lang="fr-FR" b="1" i="1" u="sng" dirty="0"/>
                <a:t>1958 : </a:t>
              </a:r>
              <a:r>
                <a:rPr lang="fr-FR" b="1" i="1" u="sng" dirty="0" smtClean="0"/>
                <a:t>Développement </a:t>
              </a:r>
              <a:r>
                <a:rPr lang="fr-FR" b="1" i="1" u="sng" dirty="0"/>
                <a:t>du jeux électronique « Tennis For </a:t>
              </a:r>
              <a:r>
                <a:rPr lang="fr-FR" b="1" i="1" u="sng" dirty="0" err="1"/>
                <a:t>Two</a:t>
              </a:r>
              <a:r>
                <a:rPr lang="fr-FR" b="1" i="1" u="sng" dirty="0"/>
                <a:t> »</a:t>
              </a:r>
              <a:endParaRPr lang="fr-FR" b="1" u="sng" dirty="0"/>
            </a:p>
            <a:p>
              <a:r>
                <a:rPr lang="fr-FR" b="1" dirty="0"/>
                <a:t> </a:t>
              </a:r>
            </a:p>
          </p:txBody>
        </p:sp>
      </p:grpSp>
      <p:sp>
        <p:nvSpPr>
          <p:cNvPr id="10" name="Rectangle 9"/>
          <p:cNvSpPr/>
          <p:nvPr/>
        </p:nvSpPr>
        <p:spPr>
          <a:xfrm>
            <a:off x="700379" y="5589240"/>
            <a:ext cx="5743829" cy="369332"/>
          </a:xfrm>
          <a:prstGeom prst="rect">
            <a:avLst/>
          </a:prstGeom>
        </p:spPr>
        <p:txBody>
          <a:bodyPr wrap="square">
            <a:spAutoFit/>
          </a:bodyPr>
          <a:lstStyle/>
          <a:p>
            <a:r>
              <a:rPr lang="fr-FR" b="1" u="sng" dirty="0"/>
              <a:t>1958 : Le circuit intégré est créé par Texas </a:t>
            </a:r>
            <a:r>
              <a:rPr lang="fr-FR" b="1" u="sng" dirty="0" smtClean="0"/>
              <a:t>Instruments</a:t>
            </a:r>
            <a:endParaRPr lang="fr-FR" b="1" u="sng" dirty="0"/>
          </a:p>
        </p:txBody>
      </p:sp>
      <p:sp>
        <p:nvSpPr>
          <p:cNvPr id="3" name="Espace réservé du numéro de diapositive 2"/>
          <p:cNvSpPr>
            <a:spLocks noGrp="1"/>
          </p:cNvSpPr>
          <p:nvPr>
            <p:ph type="sldNum" sz="quarter" idx="12"/>
          </p:nvPr>
        </p:nvSpPr>
        <p:spPr/>
        <p:txBody>
          <a:bodyPr/>
          <a:lstStyle/>
          <a:p>
            <a:fld id="{33D6E5A2-EC83-451F-A719-9AC1370DD5CF}" type="slidenum">
              <a:rPr lang="fr-FR" smtClean="0"/>
              <a:pPr/>
              <a:t>15</a:t>
            </a:fld>
            <a:endParaRPr kumimoji="0" lang="fr-FR"/>
          </a:p>
        </p:txBody>
      </p:sp>
    </p:spTree>
    <p:extLst>
      <p:ext uri="{BB962C8B-B14F-4D97-AF65-F5344CB8AC3E}">
        <p14:creationId xmlns:p14="http://schemas.microsoft.com/office/powerpoint/2010/main" val="3651595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3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heel(1)">
                                      <p:cBhvr>
                                        <p:cTn id="16"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3" descr="Résultat de recherche d'images pour &quot;Atanasoff-Berry Computer&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6" name="Groupe 15"/>
          <p:cNvGrpSpPr/>
          <p:nvPr/>
        </p:nvGrpSpPr>
        <p:grpSpPr>
          <a:xfrm>
            <a:off x="323528" y="260649"/>
            <a:ext cx="8640960" cy="707886"/>
            <a:chOff x="4176955" y="2543398"/>
            <a:chExt cx="6774889" cy="1415772"/>
          </a:xfrm>
        </p:grpSpPr>
        <p:sp>
          <p:nvSpPr>
            <p:cNvPr id="23" name="ZoneTexte 22"/>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smtClean="0"/>
                <a:t>Troisième Génération : 1960-1970</a:t>
              </a:r>
              <a:endParaRPr lang="fr-FR" sz="4000" b="1" dirty="0"/>
            </a:p>
          </p:txBody>
        </p:sp>
        <p:sp>
          <p:nvSpPr>
            <p:cNvPr id="24" name="Flèche droite 23"/>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Rectangle 5"/>
          <p:cNvSpPr/>
          <p:nvPr/>
        </p:nvSpPr>
        <p:spPr>
          <a:xfrm>
            <a:off x="1259632" y="1268760"/>
            <a:ext cx="6371316" cy="369332"/>
          </a:xfrm>
          <a:prstGeom prst="rect">
            <a:avLst/>
          </a:prstGeom>
        </p:spPr>
        <p:txBody>
          <a:bodyPr wrap="square">
            <a:spAutoFit/>
          </a:bodyPr>
          <a:lstStyle/>
          <a:p>
            <a:r>
              <a:rPr lang="fr-FR" b="1" u="sng" dirty="0" smtClean="0"/>
              <a:t>Les </a:t>
            </a:r>
            <a:r>
              <a:rPr lang="fr-FR" b="1" u="sng" dirty="0"/>
              <a:t>circuits intégrés et la </a:t>
            </a:r>
            <a:r>
              <a:rPr lang="fr-FR" b="1" u="sng" dirty="0" smtClean="0"/>
              <a:t>multiprogrammation</a:t>
            </a:r>
            <a:endParaRPr lang="fr-FR" u="sng" dirty="0"/>
          </a:p>
        </p:txBody>
      </p:sp>
      <p:sp>
        <p:nvSpPr>
          <p:cNvPr id="7" name="Rectangle 6"/>
          <p:cNvSpPr/>
          <p:nvPr/>
        </p:nvSpPr>
        <p:spPr>
          <a:xfrm>
            <a:off x="1294930" y="2996952"/>
            <a:ext cx="6247166" cy="646331"/>
          </a:xfrm>
          <a:prstGeom prst="rect">
            <a:avLst/>
          </a:prstGeom>
        </p:spPr>
        <p:txBody>
          <a:bodyPr wrap="square">
            <a:spAutoFit/>
          </a:bodyPr>
          <a:lstStyle/>
          <a:p>
            <a:r>
              <a:rPr lang="fr-FR" b="1" dirty="0" smtClean="0"/>
              <a:t>Premiers circuits intégrés commercialisés</a:t>
            </a:r>
            <a:endParaRPr lang="fr-FR" dirty="0"/>
          </a:p>
          <a:p>
            <a:r>
              <a:rPr lang="fr-FR" dirty="0"/>
              <a:t> </a:t>
            </a:r>
          </a:p>
        </p:txBody>
      </p:sp>
      <p:sp>
        <p:nvSpPr>
          <p:cNvPr id="8" name="Rectangle 7"/>
          <p:cNvSpPr/>
          <p:nvPr/>
        </p:nvSpPr>
        <p:spPr>
          <a:xfrm>
            <a:off x="1294930" y="4365104"/>
            <a:ext cx="6819299" cy="369332"/>
          </a:xfrm>
          <a:prstGeom prst="rect">
            <a:avLst/>
          </a:prstGeom>
        </p:spPr>
        <p:txBody>
          <a:bodyPr wrap="square">
            <a:spAutoFit/>
          </a:bodyPr>
          <a:lstStyle/>
          <a:p>
            <a:r>
              <a:rPr lang="fr-FR" b="1" dirty="0" smtClean="0"/>
              <a:t>RAM statique / Dynamique</a:t>
            </a:r>
            <a:endParaRPr lang="fr-FR" dirty="0"/>
          </a:p>
        </p:txBody>
      </p:sp>
      <p:sp>
        <p:nvSpPr>
          <p:cNvPr id="2" name="Espace réservé du numéro de diapositive 1"/>
          <p:cNvSpPr>
            <a:spLocks noGrp="1"/>
          </p:cNvSpPr>
          <p:nvPr>
            <p:ph type="sldNum" sz="quarter" idx="12"/>
          </p:nvPr>
        </p:nvSpPr>
        <p:spPr/>
        <p:txBody>
          <a:bodyPr/>
          <a:lstStyle/>
          <a:p>
            <a:fld id="{33D6E5A2-EC83-451F-A719-9AC1370DD5CF}" type="slidenum">
              <a:rPr lang="fr-FR" smtClean="0"/>
              <a:pPr/>
              <a:t>16</a:t>
            </a:fld>
            <a:endParaRPr kumimoji="0" lang="fr-FR"/>
          </a:p>
        </p:txBody>
      </p:sp>
    </p:spTree>
    <p:custDataLst>
      <p:tags r:id="rId1"/>
    </p:custDataLst>
    <p:extLst>
      <p:ext uri="{BB962C8B-B14F-4D97-AF65-F5344CB8AC3E}">
        <p14:creationId xmlns:p14="http://schemas.microsoft.com/office/powerpoint/2010/main" val="380107671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ppt_x"/>
                                          </p:val>
                                        </p:tav>
                                        <p:tav tm="100000">
                                          <p:val>
                                            <p:strVal val="#ppt_x"/>
                                          </p:val>
                                        </p:tav>
                                      </p:tavLst>
                                    </p:anim>
                                    <p:anim calcmode="lin" valueType="num">
                                      <p:cBhvr additive="base">
                                        <p:cTn id="17"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ppt_x"/>
                                          </p:val>
                                        </p:tav>
                                        <p:tav tm="100000">
                                          <p:val>
                                            <p:strVal val="#ppt_x"/>
                                          </p:val>
                                        </p:tav>
                                      </p:tavLst>
                                    </p:anim>
                                    <p:anim calcmode="lin" valueType="num">
                                      <p:cBhvr additive="base">
                                        <p:cTn id="23"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1"/>
            <a:ext cx="7765662" cy="16476125"/>
          </a:xfrm>
          <a:prstGeom prst="rect">
            <a:avLst/>
          </a:prstGeom>
        </p:spPr>
      </p:pic>
      <p:grpSp>
        <p:nvGrpSpPr>
          <p:cNvPr id="29" name="Groupe 28"/>
          <p:cNvGrpSpPr/>
          <p:nvPr/>
        </p:nvGrpSpPr>
        <p:grpSpPr>
          <a:xfrm>
            <a:off x="323528" y="260649"/>
            <a:ext cx="8640960" cy="707886"/>
            <a:chOff x="323528" y="260649"/>
            <a:chExt cx="8640960" cy="707886"/>
          </a:xfrm>
        </p:grpSpPr>
        <p:sp>
          <p:nvSpPr>
            <p:cNvPr id="13" name="Flèche droite 12"/>
            <p:cNvSpPr/>
            <p:nvPr/>
          </p:nvSpPr>
          <p:spPr>
            <a:xfrm>
              <a:off x="323528" y="486850"/>
              <a:ext cx="753703" cy="2337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p:cNvSpPr txBox="1"/>
            <p:nvPr/>
          </p:nvSpPr>
          <p:spPr>
            <a:xfrm>
              <a:off x="1259632" y="260649"/>
              <a:ext cx="7704856" cy="707886"/>
            </a:xfrm>
            <a:prstGeom prst="rect">
              <a:avLst/>
            </a:prstGeom>
            <a:noFill/>
            <a:ln>
              <a:solidFill>
                <a:schemeClr val="accent1">
                  <a:shade val="95000"/>
                  <a:satMod val="105000"/>
                </a:schemeClr>
              </a:solidFill>
            </a:ln>
          </p:spPr>
          <p:txBody>
            <a:bodyPr wrap="square" rtlCol="0">
              <a:spAutoFit/>
            </a:bodyPr>
            <a:lstStyle/>
            <a:p>
              <a:r>
                <a:rPr lang="fr-FR" sz="4000" b="1" dirty="0" smtClean="0"/>
                <a:t>Troisième Génération : 1960-1970</a:t>
              </a:r>
              <a:endParaRPr lang="fr-FR" sz="4000" b="1" dirty="0"/>
            </a:p>
          </p:txBody>
        </p:sp>
      </p:grpSp>
      <p:sp>
        <p:nvSpPr>
          <p:cNvPr id="3" name="Rectangle 2"/>
          <p:cNvSpPr/>
          <p:nvPr/>
        </p:nvSpPr>
        <p:spPr>
          <a:xfrm>
            <a:off x="332166" y="1628800"/>
            <a:ext cx="8175151" cy="369332"/>
          </a:xfrm>
          <a:prstGeom prst="rect">
            <a:avLst/>
          </a:prstGeom>
        </p:spPr>
        <p:txBody>
          <a:bodyPr wrap="square">
            <a:spAutoFit/>
          </a:bodyPr>
          <a:lstStyle/>
          <a:p>
            <a:r>
              <a:rPr lang="fr-FR" b="1" dirty="0"/>
              <a:t>1961 : </a:t>
            </a:r>
            <a:r>
              <a:rPr lang="fr-FR" b="1" dirty="0" err="1"/>
              <a:t>Fairchild</a:t>
            </a:r>
            <a:r>
              <a:rPr lang="fr-FR" b="1" dirty="0"/>
              <a:t> </a:t>
            </a:r>
            <a:r>
              <a:rPr lang="fr-FR" b="1" dirty="0" err="1"/>
              <a:t>Semiconductors</a:t>
            </a:r>
            <a:r>
              <a:rPr lang="fr-FR" b="1" dirty="0"/>
              <a:t> commercialise la première série de circuits </a:t>
            </a:r>
            <a:r>
              <a:rPr lang="fr-FR" b="1" dirty="0" smtClean="0"/>
              <a:t>intégrés</a:t>
            </a:r>
            <a:endParaRPr lang="fr-FR" dirty="0"/>
          </a:p>
        </p:txBody>
      </p:sp>
      <p:sp>
        <p:nvSpPr>
          <p:cNvPr id="7" name="Rectangle 6"/>
          <p:cNvSpPr/>
          <p:nvPr/>
        </p:nvSpPr>
        <p:spPr>
          <a:xfrm>
            <a:off x="332166" y="2379670"/>
            <a:ext cx="8856984" cy="369332"/>
          </a:xfrm>
          <a:prstGeom prst="rect">
            <a:avLst/>
          </a:prstGeom>
        </p:spPr>
        <p:txBody>
          <a:bodyPr wrap="square">
            <a:spAutoFit/>
          </a:bodyPr>
          <a:lstStyle/>
          <a:p>
            <a:r>
              <a:rPr lang="fr-FR" i="1" dirty="0"/>
              <a:t>1962 </a:t>
            </a:r>
            <a:r>
              <a:rPr lang="fr-FR" i="1" dirty="0" smtClean="0"/>
              <a:t>: France</a:t>
            </a:r>
            <a:r>
              <a:rPr lang="fr-FR" i="1" dirty="0"/>
              <a:t>, Philippe Dreyfus </a:t>
            </a:r>
            <a:r>
              <a:rPr lang="fr-FR" i="1" dirty="0" smtClean="0"/>
              <a:t>«informatique »</a:t>
            </a:r>
            <a:endParaRPr lang="fr-FR" i="1" dirty="0"/>
          </a:p>
        </p:txBody>
      </p:sp>
      <p:grpSp>
        <p:nvGrpSpPr>
          <p:cNvPr id="31" name="Groupe 30"/>
          <p:cNvGrpSpPr/>
          <p:nvPr/>
        </p:nvGrpSpPr>
        <p:grpSpPr>
          <a:xfrm>
            <a:off x="332166" y="2972737"/>
            <a:ext cx="5835725" cy="1717051"/>
            <a:chOff x="332166" y="2972737"/>
            <a:chExt cx="5835725" cy="1717051"/>
          </a:xfrm>
        </p:grpSpPr>
        <p:sp>
          <p:nvSpPr>
            <p:cNvPr id="8" name="Rectangle 7"/>
            <p:cNvSpPr/>
            <p:nvPr/>
          </p:nvSpPr>
          <p:spPr>
            <a:xfrm>
              <a:off x="332166" y="3250253"/>
              <a:ext cx="3445415" cy="923330"/>
            </a:xfrm>
            <a:prstGeom prst="rect">
              <a:avLst/>
            </a:prstGeom>
          </p:spPr>
          <p:txBody>
            <a:bodyPr wrap="square">
              <a:spAutoFit/>
            </a:bodyPr>
            <a:lstStyle/>
            <a:p>
              <a:r>
                <a:rPr lang="fr-FR" b="1" dirty="0"/>
                <a:t>1963 :</a:t>
              </a:r>
              <a:r>
                <a:rPr lang="fr-FR" dirty="0"/>
                <a:t> Au MIT, Ivan </a:t>
              </a:r>
              <a:r>
                <a:rPr lang="fr-FR" dirty="0" smtClean="0"/>
                <a:t>Sutherland</a:t>
              </a:r>
            </a:p>
            <a:p>
              <a:r>
                <a:rPr lang="fr-FR" b="1" dirty="0" smtClean="0"/>
                <a:t>1</a:t>
              </a:r>
              <a:r>
                <a:rPr lang="fr-FR" b="1" baseline="30000" dirty="0" smtClean="0"/>
                <a:t>ER</a:t>
              </a:r>
              <a:r>
                <a:rPr lang="fr-FR" b="1" dirty="0" smtClean="0"/>
                <a:t> logiciel </a:t>
              </a:r>
              <a:r>
                <a:rPr lang="fr-FR" b="1" dirty="0"/>
                <a:t>graphique interactif utilisant un stylo </a:t>
              </a:r>
              <a:r>
                <a:rPr lang="fr-FR" b="1" dirty="0" smtClean="0"/>
                <a:t>optique</a:t>
              </a:r>
              <a:endParaRPr lang="fr-FR" dirty="0"/>
            </a:p>
          </p:txBody>
        </p:sp>
        <p:pic>
          <p:nvPicPr>
            <p:cNvPr id="15361" name="Picture 1" descr="sutherland-crayon-optique"/>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796861" y="2972737"/>
              <a:ext cx="2371030" cy="171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p:nvSpPr>
        <p:spPr>
          <a:xfrm>
            <a:off x="332166" y="4975715"/>
            <a:ext cx="7264170" cy="646331"/>
          </a:xfrm>
          <a:prstGeom prst="rect">
            <a:avLst/>
          </a:prstGeom>
        </p:spPr>
        <p:txBody>
          <a:bodyPr wrap="square">
            <a:spAutoFit/>
          </a:bodyPr>
          <a:lstStyle/>
          <a:p>
            <a:r>
              <a:rPr lang="fr-FR" i="1" dirty="0"/>
              <a:t>1963 </a:t>
            </a:r>
            <a:r>
              <a:rPr lang="fr-FR" i="1" dirty="0" smtClean="0"/>
              <a:t>: </a:t>
            </a:r>
            <a:r>
              <a:rPr lang="fr-FR" i="1" dirty="0"/>
              <a:t>D</a:t>
            </a:r>
            <a:r>
              <a:rPr lang="fr-FR" i="1" dirty="0" smtClean="0"/>
              <a:t>isque dur IBM 1311 de 2,6GB</a:t>
            </a:r>
          </a:p>
          <a:p>
            <a:r>
              <a:rPr lang="fr-FR" i="1" dirty="0" smtClean="0"/>
              <a:t>(de la taille </a:t>
            </a:r>
            <a:r>
              <a:rPr lang="fr-FR" i="1" dirty="0"/>
              <a:t>d’un lave </a:t>
            </a:r>
            <a:r>
              <a:rPr lang="fr-FR" i="1" dirty="0" smtClean="0"/>
              <a:t>vaisselle)</a:t>
            </a:r>
            <a:endParaRPr lang="fr-FR" i="1" dirty="0"/>
          </a:p>
        </p:txBody>
      </p:sp>
      <p:grpSp>
        <p:nvGrpSpPr>
          <p:cNvPr id="30" name="Groupe 29"/>
          <p:cNvGrpSpPr/>
          <p:nvPr/>
        </p:nvGrpSpPr>
        <p:grpSpPr>
          <a:xfrm>
            <a:off x="8368745" y="1516142"/>
            <a:ext cx="883775" cy="4783886"/>
            <a:chOff x="8368745" y="1516142"/>
            <a:chExt cx="883775" cy="4783886"/>
          </a:xfrm>
        </p:grpSpPr>
        <p:sp>
          <p:nvSpPr>
            <p:cNvPr id="19" name="ZoneTexte 18"/>
            <p:cNvSpPr txBox="1"/>
            <p:nvPr/>
          </p:nvSpPr>
          <p:spPr>
            <a:xfrm>
              <a:off x="8388424" y="1516142"/>
              <a:ext cx="864096" cy="369332"/>
            </a:xfrm>
            <a:prstGeom prst="rect">
              <a:avLst/>
            </a:prstGeom>
            <a:noFill/>
          </p:spPr>
          <p:txBody>
            <a:bodyPr wrap="square" rtlCol="0">
              <a:spAutoFit/>
            </a:bodyPr>
            <a:lstStyle/>
            <a:p>
              <a:r>
                <a:rPr lang="fr-FR" dirty="0" smtClean="0"/>
                <a:t>1961</a:t>
              </a:r>
              <a:endParaRPr lang="fr-FR" dirty="0"/>
            </a:p>
          </p:txBody>
        </p:sp>
        <p:sp>
          <p:nvSpPr>
            <p:cNvPr id="20" name="ZoneTexte 19"/>
            <p:cNvSpPr txBox="1"/>
            <p:nvPr/>
          </p:nvSpPr>
          <p:spPr>
            <a:xfrm>
              <a:off x="8388424" y="5930696"/>
              <a:ext cx="864096" cy="369332"/>
            </a:xfrm>
            <a:prstGeom prst="rect">
              <a:avLst/>
            </a:prstGeom>
            <a:noFill/>
          </p:spPr>
          <p:txBody>
            <a:bodyPr wrap="square" rtlCol="0">
              <a:spAutoFit/>
            </a:bodyPr>
            <a:lstStyle/>
            <a:p>
              <a:r>
                <a:rPr lang="fr-FR" dirty="0" smtClean="0"/>
                <a:t>1964</a:t>
              </a:r>
              <a:endParaRPr lang="fr-FR" dirty="0"/>
            </a:p>
          </p:txBody>
        </p:sp>
        <p:cxnSp>
          <p:nvCxnSpPr>
            <p:cNvPr id="21" name="Connecteur droit avec flèche 20"/>
            <p:cNvCxnSpPr/>
            <p:nvPr/>
          </p:nvCxnSpPr>
          <p:spPr>
            <a:xfrm>
              <a:off x="8368745" y="1628800"/>
              <a:ext cx="0" cy="46712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10" name="Groupe 9"/>
          <p:cNvGrpSpPr/>
          <p:nvPr/>
        </p:nvGrpSpPr>
        <p:grpSpPr>
          <a:xfrm>
            <a:off x="323528" y="4684935"/>
            <a:ext cx="7560840" cy="1854926"/>
            <a:chOff x="323528" y="4684935"/>
            <a:chExt cx="7560840" cy="1854926"/>
          </a:xfrm>
        </p:grpSpPr>
        <p:sp>
          <p:nvSpPr>
            <p:cNvPr id="16" name="Rectangle 15"/>
            <p:cNvSpPr/>
            <p:nvPr/>
          </p:nvSpPr>
          <p:spPr>
            <a:xfrm>
              <a:off x="323528" y="5732971"/>
              <a:ext cx="6129319" cy="646331"/>
            </a:xfrm>
            <a:prstGeom prst="rect">
              <a:avLst/>
            </a:prstGeom>
          </p:spPr>
          <p:txBody>
            <a:bodyPr wrap="square">
              <a:spAutoFit/>
            </a:bodyPr>
            <a:lstStyle/>
            <a:p>
              <a:r>
                <a:rPr lang="fr-FR" b="1" i="1" dirty="0"/>
                <a:t>1964 </a:t>
              </a:r>
              <a:r>
                <a:rPr lang="fr-FR" b="1" i="1" dirty="0" smtClean="0"/>
                <a:t>: Invention de la Souris - Douglas </a:t>
              </a:r>
              <a:r>
                <a:rPr lang="fr-FR" b="1" i="1" dirty="0"/>
                <a:t>C. </a:t>
              </a:r>
              <a:r>
                <a:rPr lang="fr-FR" b="1" i="1" dirty="0" err="1" smtClean="0"/>
                <a:t>Engelbart</a:t>
              </a:r>
              <a:endParaRPr lang="fr-FR" b="1" i="1" dirty="0" smtClean="0"/>
            </a:p>
            <a:p>
              <a:r>
                <a:rPr lang="fr-FR" b="1" i="1" dirty="0" err="1" smtClean="0"/>
                <a:t>Stanford</a:t>
              </a:r>
              <a:r>
                <a:rPr lang="fr-FR" b="1" i="1" dirty="0" smtClean="0"/>
                <a:t> </a:t>
              </a:r>
              <a:r>
                <a:rPr lang="fr-FR" b="1" i="1" dirty="0" err="1" smtClean="0"/>
                <a:t>Research</a:t>
              </a:r>
              <a:endParaRPr lang="fr-FR" b="1" i="1" dirty="0"/>
            </a:p>
          </p:txBody>
        </p:sp>
        <p:pic>
          <p:nvPicPr>
            <p:cNvPr id="2" name="Picture 2" descr="Afficher l'image d'origine"/>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588224" y="4684935"/>
              <a:ext cx="1296144" cy="1854926"/>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Espace réservé du numéro de diapositive 3"/>
          <p:cNvSpPr>
            <a:spLocks noGrp="1"/>
          </p:cNvSpPr>
          <p:nvPr>
            <p:ph type="sldNum" sz="quarter" idx="12"/>
          </p:nvPr>
        </p:nvSpPr>
        <p:spPr/>
        <p:txBody>
          <a:bodyPr/>
          <a:lstStyle/>
          <a:p>
            <a:fld id="{33D6E5A2-EC83-451F-A719-9AC1370DD5CF}" type="slidenum">
              <a:rPr lang="fr-FR" smtClean="0"/>
              <a:pPr/>
              <a:t>17</a:t>
            </a:fld>
            <a:endParaRPr kumimoji="0" lang="fr-FR"/>
          </a:p>
        </p:txBody>
      </p:sp>
    </p:spTree>
    <p:extLst>
      <p:ext uri="{BB962C8B-B14F-4D97-AF65-F5344CB8AC3E}">
        <p14:creationId xmlns:p14="http://schemas.microsoft.com/office/powerpoint/2010/main" val="3097236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99"/>
                                          </p:stCondLst>
                                        </p:cTn>
                                        <p:tgtEl>
                                          <p:spTgt spid="29"/>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0"/>
                                  </p:stCondLst>
                                  <p:childTnLst>
                                    <p:set>
                                      <p:cBhvr>
                                        <p:cTn id="9" dur="1" fill="hold">
                                          <p:stCondLst>
                                            <p:cond delay="1749"/>
                                          </p:stCondLst>
                                        </p:cTn>
                                        <p:tgtEl>
                                          <p:spTgt spid="12"/>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1999"/>
                                          </p:stCondLst>
                                        </p:cTn>
                                        <p:tgtEl>
                                          <p:spTgt spid="3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heel(1)">
                                      <p:cBhvr>
                                        <p:cTn id="16" dur="2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2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heel(1)">
                                      <p:cBhvr>
                                        <p:cTn id="26" dur="2000"/>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arn(inVertical)">
                                      <p:cBhvr>
                                        <p:cTn id="31" dur="20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124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7765662" cy="16476125"/>
          </a:xfrm>
          <a:prstGeom prst="rect">
            <a:avLst/>
          </a:prstGeom>
        </p:spPr>
      </p:pic>
      <p:grpSp>
        <p:nvGrpSpPr>
          <p:cNvPr id="23" name="Groupe 22"/>
          <p:cNvGrpSpPr/>
          <p:nvPr/>
        </p:nvGrpSpPr>
        <p:grpSpPr>
          <a:xfrm>
            <a:off x="323528" y="260649"/>
            <a:ext cx="8640960" cy="707886"/>
            <a:chOff x="323528" y="260649"/>
            <a:chExt cx="8640960" cy="707886"/>
          </a:xfrm>
        </p:grpSpPr>
        <p:sp>
          <p:nvSpPr>
            <p:cNvPr id="13" name="Flèche droite 12"/>
            <p:cNvSpPr/>
            <p:nvPr/>
          </p:nvSpPr>
          <p:spPr>
            <a:xfrm>
              <a:off x="323528" y="486850"/>
              <a:ext cx="753703" cy="2337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p:cNvSpPr txBox="1"/>
            <p:nvPr/>
          </p:nvSpPr>
          <p:spPr>
            <a:xfrm>
              <a:off x="1259632" y="260649"/>
              <a:ext cx="7704856" cy="707886"/>
            </a:xfrm>
            <a:prstGeom prst="rect">
              <a:avLst/>
            </a:prstGeom>
            <a:noFill/>
            <a:ln>
              <a:solidFill>
                <a:schemeClr val="accent1">
                  <a:shade val="95000"/>
                  <a:satMod val="105000"/>
                </a:schemeClr>
              </a:solidFill>
            </a:ln>
          </p:spPr>
          <p:txBody>
            <a:bodyPr wrap="square" rtlCol="0">
              <a:spAutoFit/>
            </a:bodyPr>
            <a:lstStyle/>
            <a:p>
              <a:r>
                <a:rPr lang="fr-FR" sz="4000" b="1" dirty="0" smtClean="0"/>
                <a:t>Troisième Génération : 1960-1970</a:t>
              </a:r>
              <a:endParaRPr lang="fr-FR" sz="4000" b="1" dirty="0"/>
            </a:p>
          </p:txBody>
        </p:sp>
      </p:grpSp>
      <p:sp>
        <p:nvSpPr>
          <p:cNvPr id="17" name="Rectangle 16"/>
          <p:cNvSpPr/>
          <p:nvPr/>
        </p:nvSpPr>
        <p:spPr>
          <a:xfrm>
            <a:off x="323528" y="1196752"/>
            <a:ext cx="7704856" cy="369332"/>
          </a:xfrm>
          <a:prstGeom prst="rect">
            <a:avLst/>
          </a:prstGeom>
        </p:spPr>
        <p:txBody>
          <a:bodyPr wrap="square">
            <a:spAutoFit/>
          </a:bodyPr>
          <a:lstStyle/>
          <a:p>
            <a:r>
              <a:rPr lang="fr-FR" i="1" dirty="0"/>
              <a:t>1965 : </a:t>
            </a:r>
            <a:r>
              <a:rPr lang="fr-FR" i="1" dirty="0" smtClean="0"/>
              <a:t>Enoncée de la "Loi </a:t>
            </a:r>
            <a:r>
              <a:rPr lang="fr-FR" i="1" dirty="0"/>
              <a:t>de Moore</a:t>
            </a:r>
            <a:r>
              <a:rPr lang="fr-FR" i="1" dirty="0" smtClean="0"/>
              <a:t>"</a:t>
            </a:r>
            <a:endParaRPr lang="fr-FR" i="1" dirty="0"/>
          </a:p>
        </p:txBody>
      </p:sp>
      <p:sp>
        <p:nvSpPr>
          <p:cNvPr id="2" name="Rectangle 1"/>
          <p:cNvSpPr/>
          <p:nvPr/>
        </p:nvSpPr>
        <p:spPr>
          <a:xfrm>
            <a:off x="342053" y="1682178"/>
            <a:ext cx="8123058" cy="369332"/>
          </a:xfrm>
          <a:prstGeom prst="rect">
            <a:avLst/>
          </a:prstGeom>
        </p:spPr>
        <p:txBody>
          <a:bodyPr wrap="square">
            <a:spAutoFit/>
          </a:bodyPr>
          <a:lstStyle/>
          <a:p>
            <a:r>
              <a:rPr lang="fr-FR" i="1" dirty="0" smtClean="0">
                <a:solidFill>
                  <a:srgbClr val="000000"/>
                </a:solidFill>
                <a:ea typeface="Times New Roman" panose="02020603050405020304" pitchFamily="18" charset="0"/>
              </a:rPr>
              <a:t>1967 : 1</a:t>
            </a:r>
            <a:r>
              <a:rPr lang="fr-FR" i="1" baseline="30000" dirty="0" smtClean="0">
                <a:solidFill>
                  <a:srgbClr val="000000"/>
                </a:solidFill>
                <a:ea typeface="Times New Roman" panose="02020603050405020304" pitchFamily="18" charset="0"/>
              </a:rPr>
              <a:t>ER</a:t>
            </a:r>
            <a:r>
              <a:rPr lang="fr-FR" i="1" dirty="0" smtClean="0">
                <a:solidFill>
                  <a:srgbClr val="000000"/>
                </a:solidFill>
                <a:ea typeface="Times New Roman" panose="02020603050405020304" pitchFamily="18" charset="0"/>
              </a:rPr>
              <a:t> lecteur </a:t>
            </a:r>
            <a:r>
              <a:rPr lang="fr-FR" i="1" dirty="0">
                <a:solidFill>
                  <a:srgbClr val="000000"/>
                </a:solidFill>
                <a:ea typeface="Times New Roman" panose="02020603050405020304" pitchFamily="18" charset="0"/>
              </a:rPr>
              <a:t>de disquettes « souples </a:t>
            </a:r>
            <a:r>
              <a:rPr lang="fr-FR" i="1" dirty="0" smtClean="0">
                <a:solidFill>
                  <a:srgbClr val="000000"/>
                </a:solidFill>
                <a:ea typeface="Times New Roman" panose="02020603050405020304" pitchFamily="18" charset="0"/>
              </a:rPr>
              <a:t>» - IBM</a:t>
            </a:r>
            <a:endParaRPr lang="fr-FR" i="1" dirty="0"/>
          </a:p>
        </p:txBody>
      </p:sp>
      <p:grpSp>
        <p:nvGrpSpPr>
          <p:cNvPr id="10" name="Groupe 9"/>
          <p:cNvGrpSpPr/>
          <p:nvPr/>
        </p:nvGrpSpPr>
        <p:grpSpPr>
          <a:xfrm>
            <a:off x="277328" y="5460709"/>
            <a:ext cx="7993971" cy="863655"/>
            <a:chOff x="217477" y="5896834"/>
            <a:chExt cx="7993971" cy="863655"/>
          </a:xfrm>
        </p:grpSpPr>
        <p:sp>
          <p:nvSpPr>
            <p:cNvPr id="5" name="Rectangle 4"/>
            <p:cNvSpPr/>
            <p:nvPr/>
          </p:nvSpPr>
          <p:spPr>
            <a:xfrm>
              <a:off x="224187" y="5896834"/>
              <a:ext cx="7987261" cy="369332"/>
            </a:xfrm>
            <a:prstGeom prst="rect">
              <a:avLst/>
            </a:prstGeom>
          </p:spPr>
          <p:txBody>
            <a:bodyPr wrap="square">
              <a:spAutoFit/>
            </a:bodyPr>
            <a:lstStyle/>
            <a:p>
              <a:r>
                <a:rPr lang="fr-FR" b="1" dirty="0">
                  <a:solidFill>
                    <a:srgbClr val="000000"/>
                  </a:solidFill>
                  <a:latin typeface="Times New Roman" panose="02020603050405020304" pitchFamily="18" charset="0"/>
                  <a:ea typeface="Times New Roman" panose="02020603050405020304" pitchFamily="18" charset="0"/>
                  <a:hlinkClick r:id="rId4" action="ppaction://hlinksldjump"/>
                </a:rPr>
                <a:t>1970 : </a:t>
              </a:r>
              <a:r>
                <a:rPr lang="fr-FR" b="1" dirty="0" smtClean="0">
                  <a:solidFill>
                    <a:srgbClr val="000000"/>
                  </a:solidFill>
                  <a:latin typeface="Times New Roman" panose="02020603050405020304" pitchFamily="18" charset="0"/>
                  <a:ea typeface="Times New Roman" panose="02020603050405020304" pitchFamily="18" charset="0"/>
                  <a:hlinkClick r:id="rId4" action="ppaction://hlinksldjump"/>
                </a:rPr>
                <a:t>1</a:t>
              </a:r>
              <a:r>
                <a:rPr lang="fr-FR" b="1" baseline="30000" dirty="0" smtClean="0">
                  <a:solidFill>
                    <a:srgbClr val="000000"/>
                  </a:solidFill>
                  <a:latin typeface="Times New Roman" panose="02020603050405020304" pitchFamily="18" charset="0"/>
                  <a:ea typeface="Times New Roman" panose="02020603050405020304" pitchFamily="18" charset="0"/>
                  <a:hlinkClick r:id="rId4" action="ppaction://hlinksldjump"/>
                </a:rPr>
                <a:t>ère</a:t>
              </a:r>
              <a:r>
                <a:rPr lang="fr-FR" b="1" dirty="0" smtClean="0">
                  <a:solidFill>
                    <a:srgbClr val="000000"/>
                  </a:solidFill>
                  <a:latin typeface="Times New Roman" panose="02020603050405020304" pitchFamily="18" charset="0"/>
                  <a:ea typeface="Times New Roman" panose="02020603050405020304" pitchFamily="18" charset="0"/>
                  <a:hlinkClick r:id="rId4" action="ppaction://hlinksldjump"/>
                </a:rPr>
                <a:t> RAM </a:t>
              </a:r>
              <a:r>
                <a:rPr lang="fr-FR" b="1" dirty="0">
                  <a:solidFill>
                    <a:srgbClr val="000000"/>
                  </a:solidFill>
                  <a:latin typeface="Times New Roman" panose="02020603050405020304" pitchFamily="18" charset="0"/>
                  <a:ea typeface="Times New Roman" panose="02020603050405020304" pitchFamily="18" charset="0"/>
                  <a:hlinkClick r:id="rId4" action="ppaction://hlinksldjump"/>
                </a:rPr>
                <a:t>statique </a:t>
              </a:r>
              <a:r>
                <a:rPr lang="fr-FR" i="1" dirty="0" smtClean="0">
                  <a:solidFill>
                    <a:srgbClr val="000000"/>
                  </a:solidFill>
                  <a:latin typeface="Times New Roman" panose="02020603050405020304" pitchFamily="18" charset="0"/>
                  <a:ea typeface="Times New Roman" panose="02020603050405020304" pitchFamily="18" charset="0"/>
                  <a:hlinkClick r:id="rId4" action="ppaction://hlinksldjump"/>
                </a:rPr>
                <a:t>(en anglais </a:t>
              </a:r>
              <a:r>
                <a:rPr lang="fr-FR" i="1" dirty="0" smtClean="0">
                  <a:hlinkClick r:id="rId4" action="ppaction://hlinksldjump"/>
                </a:rPr>
                <a:t>SRAM</a:t>
              </a:r>
              <a:r>
                <a:rPr lang="fr-FR" i="1" dirty="0">
                  <a:hlinkClick r:id="rId4" action="ppaction://hlinksldjump"/>
                </a:rPr>
                <a:t> </a:t>
              </a:r>
              <a:r>
                <a:rPr lang="fr-FR" i="1" dirty="0" smtClean="0">
                  <a:hlinkClick r:id="rId4" action="ppaction://hlinksldjump"/>
                </a:rPr>
                <a:t>) </a:t>
              </a:r>
              <a:r>
                <a:rPr lang="fr-FR" dirty="0" smtClean="0">
                  <a:hlinkClick r:id="rId4" action="ppaction://hlinksldjump"/>
                </a:rPr>
                <a:t>-</a:t>
              </a:r>
              <a:r>
                <a:rPr lang="fr-FR" dirty="0">
                  <a:hlinkClick r:id="rId4" action="ppaction://hlinksldjump"/>
                </a:rPr>
                <a:t>  </a:t>
              </a:r>
              <a:r>
                <a:rPr lang="fr-FR" b="1" dirty="0" smtClean="0">
                  <a:solidFill>
                    <a:srgbClr val="000000"/>
                  </a:solidFill>
                  <a:latin typeface="Times New Roman" panose="02020603050405020304" pitchFamily="18" charset="0"/>
                  <a:ea typeface="Times New Roman" panose="02020603050405020304" pitchFamily="18" charset="0"/>
                  <a:hlinkClick r:id="rId4" action="ppaction://hlinksldjump"/>
                </a:rPr>
                <a:t>256 bits – 4100 - </a:t>
              </a:r>
              <a:r>
                <a:rPr lang="fr-FR" b="1" dirty="0" err="1" smtClean="0">
                  <a:solidFill>
                    <a:srgbClr val="000000"/>
                  </a:solidFill>
                  <a:latin typeface="Times New Roman" panose="02020603050405020304" pitchFamily="18" charset="0"/>
                  <a:ea typeface="Times New Roman" panose="02020603050405020304" pitchFamily="18" charset="0"/>
                  <a:hlinkClick r:id="rId4" action="ppaction://hlinksldjump"/>
                </a:rPr>
                <a:t>Fairchild</a:t>
              </a:r>
              <a:endParaRPr lang="fr-FR" dirty="0"/>
            </a:p>
          </p:txBody>
        </p:sp>
        <p:sp>
          <p:nvSpPr>
            <p:cNvPr id="9" name="Rectangle 8"/>
            <p:cNvSpPr/>
            <p:nvPr/>
          </p:nvSpPr>
          <p:spPr>
            <a:xfrm>
              <a:off x="217477" y="6391157"/>
              <a:ext cx="7993971" cy="369332"/>
            </a:xfrm>
            <a:prstGeom prst="rect">
              <a:avLst/>
            </a:prstGeom>
          </p:spPr>
          <p:txBody>
            <a:bodyPr wrap="square">
              <a:spAutoFit/>
            </a:bodyPr>
            <a:lstStyle/>
            <a:p>
              <a:pPr>
                <a:spcAft>
                  <a:spcPts val="0"/>
                </a:spcAft>
              </a:pPr>
              <a:r>
                <a:rPr lang="fr-FR" b="1" dirty="0">
                  <a:solidFill>
                    <a:srgbClr val="000000"/>
                  </a:solidFill>
                  <a:latin typeface="Times New Roman" panose="02020603050405020304" pitchFamily="18" charset="0"/>
                  <a:ea typeface="Times New Roman" panose="02020603050405020304" pitchFamily="18" charset="0"/>
                  <a:hlinkClick r:id="rId4" action="ppaction://hlinksldjump"/>
                </a:rPr>
                <a:t>1970 : </a:t>
              </a:r>
              <a:r>
                <a:rPr lang="fr-FR" b="1" dirty="0" smtClean="0">
                  <a:solidFill>
                    <a:srgbClr val="000000"/>
                  </a:solidFill>
                  <a:latin typeface="Times New Roman" panose="02020603050405020304" pitchFamily="18" charset="0"/>
                  <a:ea typeface="Times New Roman" panose="02020603050405020304" pitchFamily="18" charset="0"/>
                  <a:hlinkClick r:id="rId4" action="ppaction://hlinksldjump"/>
                </a:rPr>
                <a:t>1</a:t>
              </a:r>
              <a:r>
                <a:rPr lang="fr-FR" b="1" baseline="30000" dirty="0" smtClean="0">
                  <a:solidFill>
                    <a:srgbClr val="000000"/>
                  </a:solidFill>
                  <a:latin typeface="Times New Roman" panose="02020603050405020304" pitchFamily="18" charset="0"/>
                  <a:ea typeface="Times New Roman" panose="02020603050405020304" pitchFamily="18" charset="0"/>
                  <a:hlinkClick r:id="rId4" action="ppaction://hlinksldjump"/>
                </a:rPr>
                <a:t>ère</a:t>
              </a:r>
              <a:r>
                <a:rPr lang="fr-FR" b="1" dirty="0" smtClean="0">
                  <a:solidFill>
                    <a:srgbClr val="000000"/>
                  </a:solidFill>
                  <a:latin typeface="Times New Roman" panose="02020603050405020304" pitchFamily="18" charset="0"/>
                  <a:ea typeface="Times New Roman" panose="02020603050405020304" pitchFamily="18" charset="0"/>
                  <a:hlinkClick r:id="rId4" action="ppaction://hlinksldjump"/>
                </a:rPr>
                <a:t> RAM dynamique </a:t>
              </a:r>
              <a:r>
                <a:rPr lang="fr-FR" i="1" dirty="0" smtClean="0">
                  <a:hlinkClick r:id="rId4" action="ppaction://hlinksldjump"/>
                </a:rPr>
                <a:t>(</a:t>
              </a:r>
              <a:r>
                <a:rPr lang="fr-FR" i="1" dirty="0">
                  <a:hlinkClick r:id="rId4" action="ppaction://hlinksldjump"/>
                </a:rPr>
                <a:t>en anglais DRAM </a:t>
              </a:r>
              <a:r>
                <a:rPr lang="fr-FR" i="1" dirty="0" smtClean="0">
                  <a:hlinkClick r:id="rId4" action="ppaction://hlinksldjump"/>
                </a:rPr>
                <a:t>) </a:t>
              </a:r>
              <a:r>
                <a:rPr lang="fr-FR" b="1" dirty="0" smtClean="0">
                  <a:solidFill>
                    <a:srgbClr val="000000"/>
                  </a:solidFill>
                  <a:latin typeface="Times New Roman" panose="02020603050405020304" pitchFamily="18" charset="0"/>
                  <a:ea typeface="Times New Roman" panose="02020603050405020304" pitchFamily="18" charset="0"/>
                  <a:hlinkClick r:id="rId4" action="ppaction://hlinksldjump"/>
                </a:rPr>
                <a:t>- 1 </a:t>
              </a:r>
              <a:r>
                <a:rPr lang="fr-FR" b="1" dirty="0">
                  <a:solidFill>
                    <a:srgbClr val="000000"/>
                  </a:solidFill>
                  <a:latin typeface="Times New Roman" panose="02020603050405020304" pitchFamily="18" charset="0"/>
                  <a:ea typeface="Times New Roman" panose="02020603050405020304" pitchFamily="18" charset="0"/>
                  <a:hlinkClick r:id="rId4" action="ppaction://hlinksldjump"/>
                </a:rPr>
                <a:t>Kbits </a:t>
              </a:r>
              <a:r>
                <a:rPr lang="fr-FR" b="1" dirty="0" smtClean="0">
                  <a:solidFill>
                    <a:srgbClr val="000000"/>
                  </a:solidFill>
                  <a:latin typeface="Times New Roman" panose="02020603050405020304" pitchFamily="18" charset="0"/>
                  <a:ea typeface="Times New Roman" panose="02020603050405020304" pitchFamily="18" charset="0"/>
                  <a:hlinkClick r:id="rId4" action="ppaction://hlinksldjump"/>
                </a:rPr>
                <a:t>– 1103 - </a:t>
              </a:r>
              <a:r>
                <a:rPr lang="fr-FR" b="1" dirty="0">
                  <a:solidFill>
                    <a:srgbClr val="000000"/>
                  </a:solidFill>
                  <a:latin typeface="Times New Roman" panose="02020603050405020304" pitchFamily="18" charset="0"/>
                  <a:ea typeface="Times New Roman" panose="02020603050405020304" pitchFamily="18" charset="0"/>
                  <a:hlinkClick r:id="rId4" action="ppaction://hlinksldjump"/>
                </a:rPr>
                <a:t>Intel </a:t>
              </a:r>
              <a:endParaRPr lang="fr-FR" dirty="0">
                <a:effectLst/>
                <a:latin typeface="Times New Roman" panose="02020603050405020304" pitchFamily="18" charset="0"/>
                <a:ea typeface="Times New Roman" panose="02020603050405020304" pitchFamily="18" charset="0"/>
              </a:endParaRPr>
            </a:p>
          </p:txBody>
        </p:sp>
      </p:grpSp>
      <p:sp>
        <p:nvSpPr>
          <p:cNvPr id="18" name="Rectangle 1"/>
          <p:cNvSpPr>
            <a:spLocks noChangeArrowheads="1"/>
          </p:cNvSpPr>
          <p:nvPr/>
        </p:nvSpPr>
        <p:spPr bwMode="auto">
          <a:xfrm>
            <a:off x="342053" y="2348880"/>
            <a:ext cx="79494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fr-FR" altLang="fr-FR" b="1" i="0" u="none" strike="noStrike" cap="none" normalizeH="0" baseline="0" dirty="0" smtClean="0">
                <a:ln>
                  <a:noFill/>
                </a:ln>
                <a:solidFill>
                  <a:srgbClr val="000000"/>
                </a:solidFill>
                <a:effectLst/>
                <a:ea typeface="Times New Roman" panose="02020603050405020304" pitchFamily="18" charset="0"/>
              </a:rPr>
              <a:t>1968 : </a:t>
            </a:r>
            <a:r>
              <a:rPr lang="fr-FR" b="1" dirty="0"/>
              <a:t>Robert </a:t>
            </a:r>
            <a:r>
              <a:rPr lang="fr-FR" b="1" dirty="0" err="1"/>
              <a:t>Noyce</a:t>
            </a:r>
            <a:r>
              <a:rPr lang="fr-FR" b="1" dirty="0"/>
              <a:t> et Gordon Moore, </a:t>
            </a:r>
            <a:r>
              <a:rPr lang="fr-FR" b="1" dirty="0" smtClean="0"/>
              <a:t>fondent Intel </a:t>
            </a:r>
            <a:r>
              <a:rPr lang="fr-FR" i="1" dirty="0" smtClean="0"/>
              <a:t>(contraction </a:t>
            </a:r>
            <a:r>
              <a:rPr lang="fr-FR" i="1" dirty="0"/>
              <a:t>de Integrated et </a:t>
            </a:r>
            <a:r>
              <a:rPr lang="fr-FR" i="1" dirty="0" smtClean="0"/>
              <a:t>d'Electronics)</a:t>
            </a:r>
            <a:endParaRPr kumimoji="0" lang="fr-FR" altLang="fr-FR" i="1" u="none" strike="noStrike" cap="none" normalizeH="0" baseline="0" dirty="0" smtClean="0">
              <a:ln>
                <a:noFill/>
              </a:ln>
              <a:solidFill>
                <a:schemeClr val="tx1"/>
              </a:solidFill>
              <a:effectLst/>
            </a:endParaRPr>
          </a:p>
        </p:txBody>
      </p:sp>
      <p:grpSp>
        <p:nvGrpSpPr>
          <p:cNvPr id="25" name="Groupe 24"/>
          <p:cNvGrpSpPr/>
          <p:nvPr/>
        </p:nvGrpSpPr>
        <p:grpSpPr>
          <a:xfrm>
            <a:off x="323528" y="3146485"/>
            <a:ext cx="7701067" cy="1754326"/>
            <a:chOff x="323528" y="3146485"/>
            <a:chExt cx="7701067" cy="1754326"/>
          </a:xfrm>
        </p:grpSpPr>
        <p:sp>
          <p:nvSpPr>
            <p:cNvPr id="4" name="Rectangle 1"/>
            <p:cNvSpPr>
              <a:spLocks noChangeArrowheads="1"/>
            </p:cNvSpPr>
            <p:nvPr/>
          </p:nvSpPr>
          <p:spPr bwMode="auto">
            <a:xfrm>
              <a:off x="323528" y="3146485"/>
              <a:ext cx="468052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smtClean="0">
                  <a:ln>
                    <a:noFill/>
                  </a:ln>
                  <a:solidFill>
                    <a:srgbClr val="000000"/>
                  </a:solidFill>
                  <a:effectLst/>
                  <a:ea typeface="Times New Roman" panose="02020603050405020304" pitchFamily="18" charset="0"/>
                </a:rPr>
                <a:t>1968 : Douglas C. </a:t>
              </a:r>
              <a:r>
                <a:rPr kumimoji="0" lang="fr-FR" altLang="fr-FR" b="1" i="0" u="none" strike="noStrike" cap="none" normalizeH="0" baseline="0" dirty="0" err="1" smtClean="0">
                  <a:ln>
                    <a:noFill/>
                  </a:ln>
                  <a:solidFill>
                    <a:srgbClr val="000000"/>
                  </a:solidFill>
                  <a:effectLst/>
                  <a:ea typeface="Times New Roman" panose="02020603050405020304" pitchFamily="18" charset="0"/>
                </a:rPr>
                <a:t>Engelbart</a:t>
              </a:r>
              <a:r>
                <a:rPr kumimoji="0" lang="fr-FR" altLang="fr-FR" b="1" i="0" u="none" strike="noStrike" cap="none" normalizeH="0" baseline="0" dirty="0" smtClean="0">
                  <a:ln>
                    <a:noFill/>
                  </a:ln>
                  <a:solidFill>
                    <a:srgbClr val="000000"/>
                  </a:solidFill>
                  <a:effectLst/>
                  <a:ea typeface="Times New Roman" panose="02020603050405020304" pitchFamily="18" charset="0"/>
                </a:rPr>
                <a:t>  : Environnement graphique avec des fenêtres à manipuler avec</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smtClean="0">
                  <a:ln>
                    <a:noFill/>
                  </a:ln>
                  <a:solidFill>
                    <a:srgbClr val="000000"/>
                  </a:solidFill>
                  <a:effectLst/>
                  <a:ea typeface="Times New Roman" panose="02020603050405020304" pitchFamily="18" charset="0"/>
                </a:rPr>
                <a:t>une souris.  </a:t>
              </a:r>
              <a:r>
                <a:rPr lang="fr-FR" altLang="fr-FR" i="1" dirty="0" smtClean="0">
                  <a:solidFill>
                    <a:srgbClr val="000000"/>
                  </a:solidFill>
                  <a:ea typeface="Times New Roman" panose="02020603050405020304" pitchFamily="18" charset="0"/>
                </a:rPr>
                <a:t>(</a:t>
              </a:r>
              <a:r>
                <a:rPr kumimoji="0" lang="fr-FR" altLang="fr-FR" i="1" u="none" strike="noStrike" cap="none" normalizeH="0" baseline="0" dirty="0" smtClean="0">
                  <a:ln>
                    <a:noFill/>
                  </a:ln>
                  <a:solidFill>
                    <a:srgbClr val="000000"/>
                  </a:solidFill>
                  <a:effectLst/>
                  <a:ea typeface="Times New Roman" panose="02020603050405020304" pitchFamily="18" charset="0"/>
                </a:rPr>
                <a:t>traitement de texte, un système hypertexte, travail collaboratif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i="1"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i="0" u="none" strike="noStrike" cap="none" normalizeH="0" baseline="0" dirty="0" smtClean="0">
                <a:ln>
                  <a:noFill/>
                </a:ln>
                <a:solidFill>
                  <a:schemeClr val="tx1"/>
                </a:solidFill>
                <a:effectLst/>
              </a:endParaRPr>
            </a:p>
          </p:txBody>
        </p:sp>
        <p:pic>
          <p:nvPicPr>
            <p:cNvPr id="2050" name="Picture 2" descr="Douglas Engelbart Mouse"/>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077292" y="3146485"/>
              <a:ext cx="2947303" cy="158417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e 23"/>
          <p:cNvGrpSpPr/>
          <p:nvPr/>
        </p:nvGrpSpPr>
        <p:grpSpPr>
          <a:xfrm>
            <a:off x="8271299" y="1175583"/>
            <a:ext cx="864096" cy="5174387"/>
            <a:chOff x="8271299" y="1175583"/>
            <a:chExt cx="864096" cy="5174387"/>
          </a:xfrm>
        </p:grpSpPr>
        <p:sp>
          <p:nvSpPr>
            <p:cNvPr id="20" name="ZoneTexte 19"/>
            <p:cNvSpPr txBox="1"/>
            <p:nvPr/>
          </p:nvSpPr>
          <p:spPr>
            <a:xfrm>
              <a:off x="8271299" y="1175583"/>
              <a:ext cx="864096" cy="369332"/>
            </a:xfrm>
            <a:prstGeom prst="rect">
              <a:avLst/>
            </a:prstGeom>
            <a:noFill/>
          </p:spPr>
          <p:txBody>
            <a:bodyPr wrap="square" rtlCol="0">
              <a:spAutoFit/>
            </a:bodyPr>
            <a:lstStyle/>
            <a:p>
              <a:r>
                <a:rPr lang="fr-FR" dirty="0" smtClean="0"/>
                <a:t>1965</a:t>
              </a:r>
              <a:endParaRPr lang="fr-FR" dirty="0"/>
            </a:p>
          </p:txBody>
        </p:sp>
        <p:sp>
          <p:nvSpPr>
            <p:cNvPr id="21" name="ZoneTexte 20"/>
            <p:cNvSpPr txBox="1"/>
            <p:nvPr/>
          </p:nvSpPr>
          <p:spPr>
            <a:xfrm>
              <a:off x="8271299" y="5980638"/>
              <a:ext cx="864096" cy="369332"/>
            </a:xfrm>
            <a:prstGeom prst="rect">
              <a:avLst/>
            </a:prstGeom>
            <a:noFill/>
          </p:spPr>
          <p:txBody>
            <a:bodyPr wrap="square" rtlCol="0">
              <a:spAutoFit/>
            </a:bodyPr>
            <a:lstStyle/>
            <a:p>
              <a:r>
                <a:rPr lang="fr-FR" dirty="0" smtClean="0"/>
                <a:t>1970</a:t>
              </a:r>
              <a:endParaRPr lang="fr-FR" dirty="0"/>
            </a:p>
          </p:txBody>
        </p:sp>
        <p:cxnSp>
          <p:nvCxnSpPr>
            <p:cNvPr id="22" name="Connecteur droit avec flèche 21"/>
            <p:cNvCxnSpPr>
              <a:stCxn id="20" idx="1"/>
            </p:cNvCxnSpPr>
            <p:nvPr/>
          </p:nvCxnSpPr>
          <p:spPr>
            <a:xfrm>
              <a:off x="8271299" y="1360249"/>
              <a:ext cx="20185" cy="498972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3" name="Espace réservé du numéro de diapositive 2"/>
          <p:cNvSpPr>
            <a:spLocks noGrp="1"/>
          </p:cNvSpPr>
          <p:nvPr>
            <p:ph type="sldNum" sz="quarter" idx="12"/>
          </p:nvPr>
        </p:nvSpPr>
        <p:spPr/>
        <p:txBody>
          <a:bodyPr/>
          <a:lstStyle/>
          <a:p>
            <a:fld id="{33D6E5A2-EC83-451F-A719-9AC1370DD5CF}" type="slidenum">
              <a:rPr lang="fr-FR" smtClean="0"/>
              <a:pPr/>
              <a:t>18</a:t>
            </a:fld>
            <a:endParaRPr kumimoji="0" lang="fr-FR"/>
          </a:p>
        </p:txBody>
      </p:sp>
    </p:spTree>
    <p:extLst>
      <p:ext uri="{BB962C8B-B14F-4D97-AF65-F5344CB8AC3E}">
        <p14:creationId xmlns:p14="http://schemas.microsoft.com/office/powerpoint/2010/main" val="30050939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23"/>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2000"/>
                                  </p:stCondLst>
                                  <p:childTnLst>
                                    <p:set>
                                      <p:cBhvr>
                                        <p:cTn id="9" dur="1" fill="hold">
                                          <p:stCondLst>
                                            <p:cond delay="0"/>
                                          </p:stCondLst>
                                        </p:cTn>
                                        <p:tgtEl>
                                          <p:spTgt spid="2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barn(inVertical)">
                                      <p:cBhvr>
                                        <p:cTn id="14" dur="20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20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barn(inVertical)">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heel(1)">
                                      <p:cBhvr>
                                        <p:cTn id="29" dur="2000"/>
                                        <p:tgtEl>
                                          <p:spTgt spid="25"/>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000" fill="hold"/>
                                        <p:tgtEl>
                                          <p:spTgt spid="10"/>
                                        </p:tgtEl>
                                        <p:attrNameLst>
                                          <p:attrName>ppt_x</p:attrName>
                                        </p:attrNameLst>
                                      </p:cBhvr>
                                      <p:tavLst>
                                        <p:tav tm="0">
                                          <p:val>
                                            <p:strVal val="#ppt_x"/>
                                          </p:val>
                                        </p:tav>
                                        <p:tav tm="100000">
                                          <p:val>
                                            <p:strVal val="#ppt_x"/>
                                          </p:val>
                                        </p:tav>
                                      </p:tavLst>
                                    </p:anim>
                                    <p:anim calcmode="lin" valueType="num">
                                      <p:cBhvr additive="base">
                                        <p:cTn id="35"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3" descr="Résultat de recherche d'images pour &quot;Atanasoff-Berry Computer&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6" name="Groupe 15"/>
          <p:cNvGrpSpPr/>
          <p:nvPr/>
        </p:nvGrpSpPr>
        <p:grpSpPr>
          <a:xfrm>
            <a:off x="323528" y="260649"/>
            <a:ext cx="8640960" cy="707886"/>
            <a:chOff x="4176955" y="2543398"/>
            <a:chExt cx="6774889" cy="1415772"/>
          </a:xfrm>
        </p:grpSpPr>
        <p:sp>
          <p:nvSpPr>
            <p:cNvPr id="23" name="ZoneTexte 22"/>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smtClean="0"/>
                <a:t>Quatrième Génération (1971-1989 </a:t>
              </a:r>
              <a:r>
                <a:rPr lang="fr-FR" sz="4000" b="1" dirty="0"/>
                <a:t>)</a:t>
              </a:r>
              <a:r>
                <a:rPr lang="fr-FR" sz="4000" dirty="0"/>
                <a:t> </a:t>
              </a:r>
            </a:p>
          </p:txBody>
        </p:sp>
        <p:sp>
          <p:nvSpPr>
            <p:cNvPr id="24" name="Flèche droite 23"/>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Rectangle 5"/>
          <p:cNvSpPr/>
          <p:nvPr/>
        </p:nvSpPr>
        <p:spPr>
          <a:xfrm>
            <a:off x="1265579" y="1042416"/>
            <a:ext cx="6371316" cy="646331"/>
          </a:xfrm>
          <a:prstGeom prst="rect">
            <a:avLst/>
          </a:prstGeom>
        </p:spPr>
        <p:txBody>
          <a:bodyPr wrap="square">
            <a:spAutoFit/>
          </a:bodyPr>
          <a:lstStyle/>
          <a:p>
            <a:r>
              <a:rPr lang="fr-FR" b="1" u="sng" dirty="0"/>
              <a:t>Les micro-ordinateurs et les </a:t>
            </a:r>
            <a:r>
              <a:rPr lang="fr-FR" b="1" u="sng" dirty="0" smtClean="0"/>
              <a:t>systèmes d'exploitation </a:t>
            </a:r>
            <a:r>
              <a:rPr lang="fr-FR" b="1" u="sng" dirty="0"/>
              <a:t>actuels</a:t>
            </a:r>
            <a:endParaRPr lang="fr-FR" dirty="0"/>
          </a:p>
          <a:p>
            <a:endParaRPr lang="fr-FR" u="sng" dirty="0"/>
          </a:p>
        </p:txBody>
      </p:sp>
      <p:sp>
        <p:nvSpPr>
          <p:cNvPr id="2" name="Rectangle 1"/>
          <p:cNvSpPr/>
          <p:nvPr/>
        </p:nvSpPr>
        <p:spPr>
          <a:xfrm>
            <a:off x="1259632" y="1504081"/>
            <a:ext cx="6605862" cy="369332"/>
          </a:xfrm>
          <a:prstGeom prst="rect">
            <a:avLst/>
          </a:prstGeom>
        </p:spPr>
        <p:txBody>
          <a:bodyPr wrap="square">
            <a:spAutoFit/>
          </a:bodyPr>
          <a:lstStyle/>
          <a:p>
            <a:r>
              <a:rPr lang="fr-FR" b="1" dirty="0" smtClean="0">
                <a:solidFill>
                  <a:srgbClr val="000000"/>
                </a:solidFill>
                <a:ea typeface="Times New Roman" panose="02020603050405020304" pitchFamily="18" charset="0"/>
                <a:cs typeface="Arial" panose="020B0604020202020204" pitchFamily="34" charset="0"/>
              </a:rPr>
              <a:t>1</a:t>
            </a:r>
            <a:r>
              <a:rPr lang="fr-FR" b="1" baseline="30000" dirty="0" smtClean="0">
                <a:solidFill>
                  <a:srgbClr val="000000"/>
                </a:solidFill>
                <a:ea typeface="Times New Roman" panose="02020603050405020304" pitchFamily="18" charset="0"/>
                <a:cs typeface="Arial" panose="020B0604020202020204" pitchFamily="34" charset="0"/>
              </a:rPr>
              <a:t>ER</a:t>
            </a:r>
            <a:r>
              <a:rPr lang="fr-FR" b="1" dirty="0" smtClean="0">
                <a:solidFill>
                  <a:srgbClr val="000000"/>
                </a:solidFill>
                <a:ea typeface="Times New Roman" panose="02020603050405020304" pitchFamily="18" charset="0"/>
                <a:cs typeface="Arial" panose="020B0604020202020204" pitchFamily="34" charset="0"/>
              </a:rPr>
              <a:t> micro-processeur Intel 4 bits – 4004 - adressage 640 octets</a:t>
            </a:r>
            <a:endParaRPr lang="fr-FR" dirty="0"/>
          </a:p>
        </p:txBody>
      </p:sp>
      <p:sp>
        <p:nvSpPr>
          <p:cNvPr id="10" name="Rectangle 9"/>
          <p:cNvSpPr/>
          <p:nvPr/>
        </p:nvSpPr>
        <p:spPr>
          <a:xfrm>
            <a:off x="1282848" y="2564904"/>
            <a:ext cx="6102752" cy="369332"/>
          </a:xfrm>
          <a:prstGeom prst="rect">
            <a:avLst/>
          </a:prstGeom>
        </p:spPr>
        <p:txBody>
          <a:bodyPr wrap="square">
            <a:spAutoFit/>
          </a:bodyPr>
          <a:lstStyle/>
          <a:p>
            <a:r>
              <a:rPr lang="fr-FR" b="1" dirty="0">
                <a:solidFill>
                  <a:srgbClr val="000000"/>
                </a:solidFill>
                <a:ea typeface="Times New Roman" panose="02020603050405020304" pitchFamily="18" charset="0"/>
                <a:cs typeface="Arial" panose="020B0604020202020204" pitchFamily="34" charset="0"/>
              </a:rPr>
              <a:t>M</a:t>
            </a:r>
            <a:r>
              <a:rPr lang="fr-FR" b="1" dirty="0" smtClean="0">
                <a:solidFill>
                  <a:srgbClr val="000000"/>
                </a:solidFill>
                <a:ea typeface="Times New Roman" panose="02020603050405020304" pitchFamily="18" charset="0"/>
                <a:cs typeface="Arial" panose="020B0604020202020204" pitchFamily="34" charset="0"/>
              </a:rPr>
              <a:t>icro-processeur Intel 8 bits – 8008</a:t>
            </a:r>
            <a:endParaRPr lang="fr-FR" dirty="0"/>
          </a:p>
        </p:txBody>
      </p:sp>
      <p:grpSp>
        <p:nvGrpSpPr>
          <p:cNvPr id="4" name="Groupe 3"/>
          <p:cNvGrpSpPr/>
          <p:nvPr/>
        </p:nvGrpSpPr>
        <p:grpSpPr>
          <a:xfrm>
            <a:off x="8137315" y="1495554"/>
            <a:ext cx="1102564" cy="5201637"/>
            <a:chOff x="8137315" y="1495554"/>
            <a:chExt cx="1102564" cy="5201637"/>
          </a:xfrm>
        </p:grpSpPr>
        <p:sp>
          <p:nvSpPr>
            <p:cNvPr id="22" name="ZoneTexte 21"/>
            <p:cNvSpPr txBox="1"/>
            <p:nvPr/>
          </p:nvSpPr>
          <p:spPr>
            <a:xfrm>
              <a:off x="8375783" y="1495554"/>
              <a:ext cx="864096" cy="369332"/>
            </a:xfrm>
            <a:prstGeom prst="rect">
              <a:avLst/>
            </a:prstGeom>
            <a:noFill/>
          </p:spPr>
          <p:txBody>
            <a:bodyPr wrap="square" rtlCol="0">
              <a:spAutoFit/>
            </a:bodyPr>
            <a:lstStyle/>
            <a:p>
              <a:r>
                <a:rPr lang="fr-FR" dirty="0" smtClean="0"/>
                <a:t>1971</a:t>
              </a:r>
              <a:endParaRPr lang="fr-FR" dirty="0"/>
            </a:p>
          </p:txBody>
        </p:sp>
        <p:sp>
          <p:nvSpPr>
            <p:cNvPr id="25" name="ZoneTexte 24"/>
            <p:cNvSpPr txBox="1"/>
            <p:nvPr/>
          </p:nvSpPr>
          <p:spPr>
            <a:xfrm>
              <a:off x="8375783" y="6327859"/>
              <a:ext cx="864096" cy="369332"/>
            </a:xfrm>
            <a:prstGeom prst="rect">
              <a:avLst/>
            </a:prstGeom>
            <a:noFill/>
          </p:spPr>
          <p:txBody>
            <a:bodyPr wrap="square" rtlCol="0">
              <a:spAutoFit/>
            </a:bodyPr>
            <a:lstStyle/>
            <a:p>
              <a:r>
                <a:rPr lang="fr-FR" dirty="0" smtClean="0"/>
                <a:t>1974</a:t>
              </a:r>
              <a:endParaRPr lang="fr-FR" dirty="0"/>
            </a:p>
          </p:txBody>
        </p:sp>
        <p:cxnSp>
          <p:nvCxnSpPr>
            <p:cNvPr id="29" name="Connecteur droit avec flèche 28"/>
            <p:cNvCxnSpPr/>
            <p:nvPr/>
          </p:nvCxnSpPr>
          <p:spPr>
            <a:xfrm>
              <a:off x="8137315" y="1628420"/>
              <a:ext cx="46254" cy="50660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26" name="Bulle ronde 25"/>
          <p:cNvSpPr/>
          <p:nvPr/>
        </p:nvSpPr>
        <p:spPr>
          <a:xfrm rot="16200000">
            <a:off x="472886" y="2196705"/>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1972</a:t>
            </a:r>
            <a:endParaRPr lang="fr-FR" dirty="0">
              <a:ln w="0"/>
              <a:solidFill>
                <a:schemeClr val="tx1"/>
              </a:solidFill>
              <a:effectLst>
                <a:outerShdw blurRad="38100" dist="19050" dir="2700000" algn="tl" rotWithShape="0">
                  <a:schemeClr val="dk1">
                    <a:alpha val="40000"/>
                  </a:schemeClr>
                </a:outerShdw>
              </a:effectLst>
            </a:endParaRPr>
          </a:p>
        </p:txBody>
      </p:sp>
      <p:sp>
        <p:nvSpPr>
          <p:cNvPr id="27" name="Rectangle 26"/>
          <p:cNvSpPr/>
          <p:nvPr/>
        </p:nvSpPr>
        <p:spPr>
          <a:xfrm>
            <a:off x="1294585" y="3429000"/>
            <a:ext cx="6102752" cy="369332"/>
          </a:xfrm>
          <a:prstGeom prst="rect">
            <a:avLst/>
          </a:prstGeom>
        </p:spPr>
        <p:txBody>
          <a:bodyPr wrap="square">
            <a:spAutoFit/>
          </a:bodyPr>
          <a:lstStyle/>
          <a:p>
            <a:r>
              <a:rPr lang="fr-FR" b="1" dirty="0">
                <a:solidFill>
                  <a:srgbClr val="000000"/>
                </a:solidFill>
                <a:ea typeface="Times New Roman" panose="02020603050405020304" pitchFamily="18" charset="0"/>
                <a:cs typeface="Arial" panose="020B0604020202020204" pitchFamily="34" charset="0"/>
              </a:rPr>
              <a:t>M</a:t>
            </a:r>
            <a:r>
              <a:rPr lang="fr-FR" b="1" dirty="0" smtClean="0">
                <a:solidFill>
                  <a:srgbClr val="000000"/>
                </a:solidFill>
                <a:ea typeface="Times New Roman" panose="02020603050405020304" pitchFamily="18" charset="0"/>
                <a:cs typeface="Arial" panose="020B0604020202020204" pitchFamily="34" charset="0"/>
              </a:rPr>
              <a:t>icro-processeur Intel 8 bits – 8080 – adressage 64 Ko </a:t>
            </a:r>
            <a:endParaRPr lang="fr-FR" dirty="0"/>
          </a:p>
        </p:txBody>
      </p:sp>
      <p:sp>
        <p:nvSpPr>
          <p:cNvPr id="28" name="Bulle ronde 27"/>
          <p:cNvSpPr/>
          <p:nvPr/>
        </p:nvSpPr>
        <p:spPr>
          <a:xfrm rot="16200000">
            <a:off x="490511" y="3689859"/>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1973</a:t>
            </a:r>
            <a:endParaRPr lang="fr-FR" dirty="0">
              <a:ln w="0"/>
              <a:solidFill>
                <a:schemeClr val="tx1"/>
              </a:solidFill>
              <a:effectLst>
                <a:outerShdw blurRad="38100" dist="19050" dir="2700000" algn="tl" rotWithShape="0">
                  <a:schemeClr val="dk1">
                    <a:alpha val="40000"/>
                  </a:schemeClr>
                </a:outerShdw>
              </a:effectLst>
            </a:endParaRPr>
          </a:p>
        </p:txBody>
      </p:sp>
      <p:sp>
        <p:nvSpPr>
          <p:cNvPr id="33" name="Rectangle 32"/>
          <p:cNvSpPr/>
          <p:nvPr/>
        </p:nvSpPr>
        <p:spPr>
          <a:xfrm>
            <a:off x="1282848" y="2996952"/>
            <a:ext cx="6150366" cy="369332"/>
          </a:xfrm>
          <a:prstGeom prst="rect">
            <a:avLst/>
          </a:prstGeom>
        </p:spPr>
        <p:txBody>
          <a:bodyPr wrap="square">
            <a:spAutoFit/>
          </a:bodyPr>
          <a:lstStyle/>
          <a:p>
            <a:r>
              <a:rPr lang="fr-FR" i="1" dirty="0"/>
              <a:t>Bill Gates et Paul Allen fondent </a:t>
            </a:r>
            <a:r>
              <a:rPr lang="fr-FR" i="1" dirty="0" smtClean="0"/>
              <a:t>«</a:t>
            </a:r>
            <a:r>
              <a:rPr lang="fr-FR" i="1" dirty="0" err="1" smtClean="0"/>
              <a:t>Traf</a:t>
            </a:r>
            <a:r>
              <a:rPr lang="fr-FR" i="1" dirty="0" smtClean="0"/>
              <a:t>-O-Data» </a:t>
            </a:r>
            <a:endParaRPr lang="fr-FR" i="1" dirty="0"/>
          </a:p>
        </p:txBody>
      </p:sp>
      <p:sp>
        <p:nvSpPr>
          <p:cNvPr id="36" name="Rectangle 35"/>
          <p:cNvSpPr/>
          <p:nvPr/>
        </p:nvSpPr>
        <p:spPr>
          <a:xfrm>
            <a:off x="1265579" y="3976758"/>
            <a:ext cx="6818748" cy="646331"/>
          </a:xfrm>
          <a:prstGeom prst="rect">
            <a:avLst/>
          </a:prstGeom>
        </p:spPr>
        <p:txBody>
          <a:bodyPr wrap="square">
            <a:spAutoFit/>
          </a:bodyPr>
          <a:lstStyle/>
          <a:p>
            <a:r>
              <a:rPr lang="fr-FR" i="1" dirty="0" smtClean="0"/>
              <a:t>« </a:t>
            </a:r>
            <a:r>
              <a:rPr lang="fr-FR" i="1" dirty="0" err="1" smtClean="0"/>
              <a:t>Microcomputer</a:t>
            </a:r>
            <a:r>
              <a:rPr lang="fr-FR" i="1" dirty="0" smtClean="0"/>
              <a:t> »</a:t>
            </a:r>
            <a:r>
              <a:rPr lang="fr-FR" i="1" dirty="0"/>
              <a:t> </a:t>
            </a:r>
            <a:r>
              <a:rPr lang="fr-FR" i="1" dirty="0" smtClean="0"/>
              <a:t> dans </a:t>
            </a:r>
            <a:r>
              <a:rPr lang="fr-FR" i="1" dirty="0"/>
              <a:t>la </a:t>
            </a:r>
            <a:r>
              <a:rPr lang="fr-FR" i="1" dirty="0" smtClean="0"/>
              <a:t>presse Américaine</a:t>
            </a:r>
          </a:p>
          <a:p>
            <a:r>
              <a:rPr lang="fr-FR" i="1" dirty="0" smtClean="0"/>
              <a:t>( le </a:t>
            </a:r>
            <a:r>
              <a:rPr lang="fr-FR" i="1" dirty="0" err="1" smtClean="0"/>
              <a:t>Micral</a:t>
            </a:r>
            <a:r>
              <a:rPr lang="fr-FR" i="1" dirty="0" smtClean="0"/>
              <a:t>  - MITS )</a:t>
            </a:r>
            <a:endParaRPr lang="fr-FR" i="1" dirty="0"/>
          </a:p>
        </p:txBody>
      </p:sp>
      <p:sp>
        <p:nvSpPr>
          <p:cNvPr id="38" name="Bulle ronde 37"/>
          <p:cNvSpPr/>
          <p:nvPr/>
        </p:nvSpPr>
        <p:spPr>
          <a:xfrm rot="16200000">
            <a:off x="490510" y="1188593"/>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1971</a:t>
            </a:r>
            <a:endParaRPr lang="fr-FR" dirty="0">
              <a:ln w="0"/>
              <a:solidFill>
                <a:schemeClr val="tx1"/>
              </a:solidFill>
              <a:effectLst>
                <a:outerShdw blurRad="38100" dist="19050" dir="2700000" algn="tl" rotWithShape="0">
                  <a:schemeClr val="dk1">
                    <a:alpha val="40000"/>
                  </a:schemeClr>
                </a:outerShdw>
              </a:effectLst>
            </a:endParaRPr>
          </a:p>
        </p:txBody>
      </p:sp>
      <p:grpSp>
        <p:nvGrpSpPr>
          <p:cNvPr id="5" name="Groupe 4"/>
          <p:cNvGrpSpPr/>
          <p:nvPr/>
        </p:nvGrpSpPr>
        <p:grpSpPr>
          <a:xfrm>
            <a:off x="1278794" y="2008137"/>
            <a:ext cx="6570175" cy="1420863"/>
            <a:chOff x="1278794" y="2008137"/>
            <a:chExt cx="6570175" cy="1420863"/>
          </a:xfrm>
        </p:grpSpPr>
        <p:sp>
          <p:nvSpPr>
            <p:cNvPr id="3" name="Rectangle 2"/>
            <p:cNvSpPr/>
            <p:nvPr/>
          </p:nvSpPr>
          <p:spPr>
            <a:xfrm>
              <a:off x="1278794" y="2008137"/>
              <a:ext cx="6365605" cy="369332"/>
            </a:xfrm>
            <a:prstGeom prst="rect">
              <a:avLst/>
            </a:prstGeom>
          </p:spPr>
          <p:txBody>
            <a:bodyPr wrap="square">
              <a:spAutoFit/>
            </a:bodyPr>
            <a:lstStyle/>
            <a:p>
              <a:r>
                <a:rPr lang="fr-FR" b="1" dirty="0" smtClean="0"/>
                <a:t>1</a:t>
              </a:r>
              <a:r>
                <a:rPr lang="fr-FR" b="1" baseline="30000" dirty="0" smtClean="0"/>
                <a:t>ER</a:t>
              </a:r>
              <a:r>
                <a:rPr lang="fr-FR" b="1" dirty="0" smtClean="0"/>
                <a:t> micro-ordinateur : </a:t>
              </a:r>
              <a:r>
                <a:rPr lang="fr-FR" b="1" dirty="0" err="1" smtClean="0"/>
                <a:t>Kenback</a:t>
              </a:r>
              <a:r>
                <a:rPr lang="fr-FR" b="1" dirty="0" smtClean="0"/>
                <a:t> 1 – mémoire vive 256 octets </a:t>
              </a:r>
              <a:endParaRPr lang="fr-FR" b="1" dirty="0"/>
            </a:p>
          </p:txBody>
        </p:sp>
        <p:pic>
          <p:nvPicPr>
            <p:cNvPr id="1026" name="Picture 2" descr="kenback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4469" y="2428875"/>
              <a:ext cx="1714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e 7"/>
          <p:cNvGrpSpPr/>
          <p:nvPr/>
        </p:nvGrpSpPr>
        <p:grpSpPr>
          <a:xfrm>
            <a:off x="1342936" y="4263087"/>
            <a:ext cx="6659358" cy="2257425"/>
            <a:chOff x="1342936" y="4263087"/>
            <a:chExt cx="6659358" cy="2257425"/>
          </a:xfrm>
        </p:grpSpPr>
        <p:sp>
          <p:nvSpPr>
            <p:cNvPr id="9" name="Rectangle 8"/>
            <p:cNvSpPr/>
            <p:nvPr/>
          </p:nvSpPr>
          <p:spPr>
            <a:xfrm>
              <a:off x="1342936" y="4748951"/>
              <a:ext cx="6659358" cy="1200329"/>
            </a:xfrm>
            <a:prstGeom prst="rect">
              <a:avLst/>
            </a:prstGeom>
          </p:spPr>
          <p:txBody>
            <a:bodyPr wrap="square">
              <a:spAutoFit/>
            </a:bodyPr>
            <a:lstStyle/>
            <a:p>
              <a:r>
                <a:rPr lang="fr-FR" b="1" dirty="0" smtClean="0">
                  <a:solidFill>
                    <a:srgbClr val="000000"/>
                  </a:solidFill>
                  <a:ea typeface="Times New Roman" panose="02020603050405020304" pitchFamily="18" charset="0"/>
                </a:rPr>
                <a:t>Xerox</a:t>
              </a:r>
            </a:p>
            <a:p>
              <a:r>
                <a:rPr lang="fr-FR" b="1" dirty="0" smtClean="0">
                  <a:solidFill>
                    <a:srgbClr val="000000"/>
                  </a:solidFill>
                  <a:ea typeface="Times New Roman" panose="02020603050405020304" pitchFamily="18" charset="0"/>
                </a:rPr>
                <a:t>Prototype Alto</a:t>
              </a:r>
            </a:p>
            <a:p>
              <a:r>
                <a:rPr lang="fr-FR" b="1" dirty="0" smtClean="0">
                  <a:solidFill>
                    <a:srgbClr val="000000"/>
                  </a:solidFill>
                  <a:ea typeface="Times New Roman" panose="02020603050405020304" pitchFamily="18" charset="0"/>
                </a:rPr>
                <a:t>Carte vidéo 256 couleurs</a:t>
              </a:r>
            </a:p>
            <a:p>
              <a:r>
                <a:rPr lang="fr-FR" b="1" dirty="0" smtClean="0">
                  <a:solidFill>
                    <a:srgbClr val="000000"/>
                  </a:solidFill>
                  <a:ea typeface="Times New Roman" panose="02020603050405020304" pitchFamily="18" charset="0"/>
                </a:rPr>
                <a:t>« </a:t>
              </a:r>
              <a:r>
                <a:rPr lang="fr-FR" b="1" dirty="0" err="1" smtClean="0">
                  <a:solidFill>
                    <a:srgbClr val="000000"/>
                  </a:solidFill>
                  <a:ea typeface="Times New Roman" panose="02020603050405020304" pitchFamily="18" charset="0"/>
                </a:rPr>
                <a:t>Superpaint</a:t>
              </a:r>
              <a:r>
                <a:rPr lang="fr-FR" b="1" dirty="0" smtClean="0">
                  <a:solidFill>
                    <a:srgbClr val="000000"/>
                  </a:solidFill>
                  <a:ea typeface="Times New Roman" panose="02020603050405020304" pitchFamily="18" charset="0"/>
                </a:rPr>
                <a:t> »</a:t>
              </a:r>
              <a:endParaRPr lang="fr-FR" b="1" dirty="0"/>
            </a:p>
          </p:txBody>
        </p:sp>
        <p:pic>
          <p:nvPicPr>
            <p:cNvPr id="1027" name="Picture 3" descr="xerox-alto">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92" y="4263087"/>
              <a:ext cx="15240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 name="Bulle ronde 33"/>
          <p:cNvSpPr/>
          <p:nvPr/>
        </p:nvSpPr>
        <p:spPr>
          <a:xfrm rot="16200000">
            <a:off x="456998" y="5673536"/>
            <a:ext cx="510341"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1974</a:t>
            </a:r>
            <a:endParaRPr lang="fr-FR" dirty="0">
              <a:ln w="0"/>
              <a:solidFill>
                <a:schemeClr val="tx1"/>
              </a:solidFill>
              <a:effectLst>
                <a:outerShdw blurRad="38100" dist="19050" dir="2700000" algn="tl" rotWithShape="0">
                  <a:schemeClr val="dk1">
                    <a:alpha val="40000"/>
                  </a:schemeClr>
                </a:outerShdw>
              </a:effectLst>
            </a:endParaRPr>
          </a:p>
        </p:txBody>
      </p:sp>
      <p:sp>
        <p:nvSpPr>
          <p:cNvPr id="39" name="Rectangle 38"/>
          <p:cNvSpPr/>
          <p:nvPr/>
        </p:nvSpPr>
        <p:spPr>
          <a:xfrm>
            <a:off x="1333045" y="6023029"/>
            <a:ext cx="4801424" cy="646331"/>
          </a:xfrm>
          <a:prstGeom prst="rect">
            <a:avLst/>
          </a:prstGeom>
        </p:spPr>
        <p:txBody>
          <a:bodyPr wrap="square">
            <a:spAutoFit/>
          </a:bodyPr>
          <a:lstStyle/>
          <a:p>
            <a:r>
              <a:rPr lang="fr-FR" b="1" dirty="0" smtClean="0">
                <a:solidFill>
                  <a:srgbClr val="000000"/>
                </a:solidFill>
                <a:ea typeface="Times New Roman" panose="02020603050405020304" pitchFamily="18" charset="0"/>
              </a:rPr>
              <a:t>L'Alto : </a:t>
            </a:r>
            <a:r>
              <a:rPr lang="fr-FR" b="1" dirty="0">
                <a:solidFill>
                  <a:srgbClr val="000000"/>
                </a:solidFill>
                <a:ea typeface="Times New Roman" panose="02020603050405020304" pitchFamily="18" charset="0"/>
              </a:rPr>
              <a:t>langage objet </a:t>
            </a:r>
            <a:r>
              <a:rPr lang="fr-FR" b="1" dirty="0" err="1">
                <a:solidFill>
                  <a:srgbClr val="000000"/>
                </a:solidFill>
                <a:ea typeface="Times New Roman" panose="02020603050405020304" pitchFamily="18" charset="0"/>
              </a:rPr>
              <a:t>Smalltalk</a:t>
            </a:r>
            <a:r>
              <a:rPr lang="fr-FR" b="1" dirty="0">
                <a:solidFill>
                  <a:srgbClr val="000000"/>
                </a:solidFill>
                <a:ea typeface="Times New Roman" panose="02020603050405020304" pitchFamily="18" charset="0"/>
              </a:rPr>
              <a:t>, une souris </a:t>
            </a:r>
            <a:r>
              <a:rPr lang="fr-FR" b="1" dirty="0" smtClean="0">
                <a:solidFill>
                  <a:srgbClr val="000000"/>
                </a:solidFill>
                <a:ea typeface="Times New Roman" panose="02020603050405020304" pitchFamily="18" charset="0"/>
              </a:rPr>
              <a:t>de </a:t>
            </a:r>
            <a:r>
              <a:rPr lang="fr-FR" b="1" dirty="0">
                <a:solidFill>
                  <a:srgbClr val="000000"/>
                </a:solidFill>
                <a:ea typeface="Times New Roman" panose="02020603050405020304" pitchFamily="18" charset="0"/>
              </a:rPr>
              <a:t>pointage </a:t>
            </a:r>
            <a:r>
              <a:rPr lang="fr-FR" i="1" dirty="0" smtClean="0">
                <a:solidFill>
                  <a:srgbClr val="000000"/>
                </a:solidFill>
                <a:ea typeface="Times New Roman" panose="02020603050405020304" pitchFamily="18" charset="0"/>
              </a:rPr>
              <a:t>(raccordable à d'autres ordinateurs</a:t>
            </a:r>
            <a:r>
              <a:rPr lang="fr-FR" i="1" dirty="0">
                <a:solidFill>
                  <a:srgbClr val="000000"/>
                </a:solidFill>
                <a:latin typeface="Times New Roman" panose="02020603050405020304" pitchFamily="18" charset="0"/>
                <a:ea typeface="Times New Roman" panose="02020603050405020304" pitchFamily="18" charset="0"/>
              </a:rPr>
              <a:t>)</a:t>
            </a:r>
            <a:endParaRPr lang="fr-FR" i="1" dirty="0">
              <a:effectLst/>
              <a:latin typeface="Times New Roman" panose="02020603050405020304" pitchFamily="18" charset="0"/>
              <a:ea typeface="Times New Roman" panose="02020603050405020304" pitchFamily="18" charset="0"/>
            </a:endParaRPr>
          </a:p>
        </p:txBody>
      </p:sp>
      <p:sp>
        <p:nvSpPr>
          <p:cNvPr id="7" name="Espace réservé du numéro de diapositive 6"/>
          <p:cNvSpPr>
            <a:spLocks noGrp="1"/>
          </p:cNvSpPr>
          <p:nvPr>
            <p:ph type="sldNum" sz="quarter" idx="12"/>
          </p:nvPr>
        </p:nvSpPr>
        <p:spPr>
          <a:xfrm>
            <a:off x="6757392" y="6563271"/>
            <a:ext cx="2133600" cy="365125"/>
          </a:xfrm>
        </p:spPr>
        <p:txBody>
          <a:bodyPr/>
          <a:lstStyle/>
          <a:p>
            <a:fld id="{33D6E5A2-EC83-451F-A719-9AC1370DD5CF}" type="slidenum">
              <a:rPr lang="fr-FR" smtClean="0"/>
              <a:pPr/>
              <a:t>19</a:t>
            </a:fld>
            <a:endParaRPr kumimoji="0" lang="fr-FR" dirty="0"/>
          </a:p>
        </p:txBody>
      </p:sp>
    </p:spTree>
    <p:custDataLst>
      <p:tags r:id="rId1"/>
    </p:custDataLst>
    <p:extLst>
      <p:ext uri="{BB962C8B-B14F-4D97-AF65-F5344CB8AC3E}">
        <p14:creationId xmlns:p14="http://schemas.microsoft.com/office/powerpoint/2010/main" val="249900153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100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200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3000"/>
                            </p:stCondLst>
                            <p:childTnLst>
                              <p:par>
                                <p:cTn id="11" presetID="16" presetClass="entr" presetSubtype="2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1000"/>
                                        <p:tgtEl>
                                          <p:spTgt spid="38"/>
                                        </p:tgtEl>
                                      </p:cBhvr>
                                    </p:animEffect>
                                    <p:anim calcmode="lin" valueType="num">
                                      <p:cBhvr>
                                        <p:cTn id="19" dur="1000" fill="hold"/>
                                        <p:tgtEl>
                                          <p:spTgt spid="38"/>
                                        </p:tgtEl>
                                        <p:attrNameLst>
                                          <p:attrName>ppt_x</p:attrName>
                                        </p:attrNameLst>
                                      </p:cBhvr>
                                      <p:tavLst>
                                        <p:tav tm="0">
                                          <p:val>
                                            <p:strVal val="#ppt_x"/>
                                          </p:val>
                                        </p:tav>
                                        <p:tav tm="100000">
                                          <p:val>
                                            <p:strVal val="#ppt_x"/>
                                          </p:val>
                                        </p:tav>
                                      </p:tavLst>
                                    </p:anim>
                                    <p:anim calcmode="lin" valueType="num">
                                      <p:cBhvr>
                                        <p:cTn id="20"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heel(1)">
                                      <p:cBhvr>
                                        <p:cTn id="25" dur="20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strVal val="#ppt_x"/>
                                          </p:val>
                                        </p:tav>
                                        <p:tav tm="100000">
                                          <p:val>
                                            <p:strVal val="#ppt_x"/>
                                          </p:val>
                                        </p:tav>
                                      </p:tavLst>
                                    </p:anim>
                                    <p:anim calcmode="lin" valueType="num">
                                      <p:cBhvr>
                                        <p:cTn id="3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barn(inVertical)">
                                      <p:cBhvr>
                                        <p:cTn id="49" dur="500"/>
                                        <p:tgtEl>
                                          <p:spTgt spid="33"/>
                                        </p:tgtEl>
                                      </p:cBhvr>
                                    </p:animEffect>
                                  </p:childTnLst>
                                </p:cTn>
                              </p:par>
                            </p:childTnLst>
                          </p:cTn>
                        </p:par>
                      </p:childTnLst>
                    </p:cTn>
                  </p:par>
                  <p:par>
                    <p:cTn id="50" fill="hold">
                      <p:stCondLst>
                        <p:cond delay="indefinite"/>
                      </p:stCondLst>
                      <p:childTnLst>
                        <p:par>
                          <p:cTn id="51" fill="hold">
                            <p:stCondLst>
                              <p:cond delay="0"/>
                            </p:stCondLst>
                            <p:childTnLst>
                              <p:par>
                                <p:cTn id="52" presetID="21" presetClass="entr" presetSubtype="1" fill="hold" grpId="0" nodeType="click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wheel(1)">
                                      <p:cBhvr>
                                        <p:cTn id="54" dur="2000"/>
                                        <p:tgtEl>
                                          <p:spTgt spid="27"/>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1000"/>
                                        <p:tgtEl>
                                          <p:spTgt spid="28"/>
                                        </p:tgtEl>
                                      </p:cBhvr>
                                    </p:animEffect>
                                    <p:anim calcmode="lin" valueType="num">
                                      <p:cBhvr>
                                        <p:cTn id="60" dur="1000" fill="hold"/>
                                        <p:tgtEl>
                                          <p:spTgt spid="28"/>
                                        </p:tgtEl>
                                        <p:attrNameLst>
                                          <p:attrName>ppt_x</p:attrName>
                                        </p:attrNameLst>
                                      </p:cBhvr>
                                      <p:tavLst>
                                        <p:tav tm="0">
                                          <p:val>
                                            <p:strVal val="#ppt_x"/>
                                          </p:val>
                                        </p:tav>
                                        <p:tav tm="100000">
                                          <p:val>
                                            <p:strVal val="#ppt_x"/>
                                          </p:val>
                                        </p:tav>
                                      </p:tavLst>
                                    </p:anim>
                                    <p:anim calcmode="lin" valueType="num">
                                      <p:cBhvr>
                                        <p:cTn id="6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barn(inVertical)">
                                      <p:cBhvr>
                                        <p:cTn id="66" dur="2000"/>
                                        <p:tgtEl>
                                          <p:spTgt spid="36"/>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additive="base">
                                        <p:cTn id="71" dur="500" fill="hold"/>
                                        <p:tgtEl>
                                          <p:spTgt spid="8"/>
                                        </p:tgtEl>
                                        <p:attrNameLst>
                                          <p:attrName>ppt_x</p:attrName>
                                        </p:attrNameLst>
                                      </p:cBhvr>
                                      <p:tavLst>
                                        <p:tav tm="0">
                                          <p:val>
                                            <p:strVal val="#ppt_x"/>
                                          </p:val>
                                        </p:tav>
                                        <p:tav tm="100000">
                                          <p:val>
                                            <p:strVal val="#ppt_x"/>
                                          </p:val>
                                        </p:tav>
                                      </p:tavLst>
                                    </p:anim>
                                    <p:anim calcmode="lin" valueType="num">
                                      <p:cBhvr additive="base">
                                        <p:cTn id="7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1000"/>
                                        <p:tgtEl>
                                          <p:spTgt spid="34"/>
                                        </p:tgtEl>
                                      </p:cBhvr>
                                    </p:animEffect>
                                    <p:anim calcmode="lin" valueType="num">
                                      <p:cBhvr>
                                        <p:cTn id="78" dur="1000" fill="hold"/>
                                        <p:tgtEl>
                                          <p:spTgt spid="34"/>
                                        </p:tgtEl>
                                        <p:attrNameLst>
                                          <p:attrName>ppt_x</p:attrName>
                                        </p:attrNameLst>
                                      </p:cBhvr>
                                      <p:tavLst>
                                        <p:tav tm="0">
                                          <p:val>
                                            <p:strVal val="#ppt_x"/>
                                          </p:val>
                                        </p:tav>
                                        <p:tav tm="100000">
                                          <p:val>
                                            <p:strVal val="#ppt_x"/>
                                          </p:val>
                                        </p:tav>
                                      </p:tavLst>
                                    </p:anim>
                                    <p:anim calcmode="lin" valueType="num">
                                      <p:cBhvr>
                                        <p:cTn id="7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1" presetClass="entr" presetSubtype="1" fill="hold" grpId="0" nodeType="click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wheel(1)">
                                      <p:cBhvr>
                                        <p:cTn id="84"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10" grpId="0"/>
      <p:bldP spid="26" grpId="0" animBg="1"/>
      <p:bldP spid="27" grpId="0"/>
      <p:bldP spid="28" grpId="0" animBg="1"/>
      <p:bldP spid="33" grpId="0"/>
      <p:bldP spid="36" grpId="0"/>
      <p:bldP spid="38" grpId="0" animBg="1"/>
      <p:bldP spid="34" grpId="0" animBg="1"/>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utoShape 3" descr="Résultat de recherche d'images pour &quot;Atanasoff-Berry Computer&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27" name="Groupe 26"/>
          <p:cNvGrpSpPr/>
          <p:nvPr/>
        </p:nvGrpSpPr>
        <p:grpSpPr>
          <a:xfrm>
            <a:off x="323528" y="260649"/>
            <a:ext cx="8640960" cy="707886"/>
            <a:chOff x="4176955" y="2543398"/>
            <a:chExt cx="6774889" cy="1415772"/>
          </a:xfrm>
        </p:grpSpPr>
        <p:sp>
          <p:nvSpPr>
            <p:cNvPr id="28" name="ZoneTexte 27"/>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smtClean="0"/>
                <a:t>Quatrième Génération (1971-1989 </a:t>
              </a:r>
              <a:r>
                <a:rPr lang="fr-FR" sz="4000" b="1" dirty="0"/>
                <a:t>)</a:t>
              </a:r>
              <a:r>
                <a:rPr lang="fr-FR" sz="4000" dirty="0"/>
                <a:t> </a:t>
              </a:r>
            </a:p>
          </p:txBody>
        </p:sp>
        <p:sp>
          <p:nvSpPr>
            <p:cNvPr id="29" name="Flèche droite 28"/>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0" name="Rectangle 29"/>
          <p:cNvSpPr/>
          <p:nvPr/>
        </p:nvSpPr>
        <p:spPr>
          <a:xfrm>
            <a:off x="1265579" y="1042416"/>
            <a:ext cx="6371316" cy="646331"/>
          </a:xfrm>
          <a:prstGeom prst="rect">
            <a:avLst/>
          </a:prstGeom>
        </p:spPr>
        <p:txBody>
          <a:bodyPr wrap="square">
            <a:spAutoFit/>
          </a:bodyPr>
          <a:lstStyle/>
          <a:p>
            <a:r>
              <a:rPr lang="fr-FR" b="1" u="sng" dirty="0"/>
              <a:t>Les micro-ordinateurs et les </a:t>
            </a:r>
            <a:r>
              <a:rPr lang="fr-FR" b="1" u="sng" dirty="0" smtClean="0"/>
              <a:t>systèmes d'exploitation </a:t>
            </a:r>
            <a:r>
              <a:rPr lang="fr-FR" b="1" u="sng" dirty="0"/>
              <a:t>actuels</a:t>
            </a:r>
            <a:endParaRPr lang="fr-FR" dirty="0"/>
          </a:p>
          <a:p>
            <a:endParaRPr lang="fr-FR" u="sng" dirty="0"/>
          </a:p>
        </p:txBody>
      </p:sp>
      <p:sp>
        <p:nvSpPr>
          <p:cNvPr id="32" name="Rectangle 31"/>
          <p:cNvSpPr/>
          <p:nvPr/>
        </p:nvSpPr>
        <p:spPr>
          <a:xfrm>
            <a:off x="1303826" y="2926685"/>
            <a:ext cx="3565696" cy="646331"/>
          </a:xfrm>
          <a:prstGeom prst="rect">
            <a:avLst/>
          </a:prstGeom>
        </p:spPr>
        <p:txBody>
          <a:bodyPr wrap="square">
            <a:spAutoFit/>
          </a:bodyPr>
          <a:lstStyle/>
          <a:p>
            <a:r>
              <a:rPr lang="fr-FR" b="1" dirty="0" smtClean="0">
                <a:solidFill>
                  <a:srgbClr val="000000"/>
                </a:solidFill>
                <a:ea typeface="Times New Roman" panose="02020603050405020304" pitchFamily="18" charset="0"/>
              </a:rPr>
              <a:t>Xerox : 1</a:t>
            </a:r>
            <a:r>
              <a:rPr lang="fr-FR" b="1" baseline="30000" dirty="0" smtClean="0">
                <a:solidFill>
                  <a:srgbClr val="000000"/>
                </a:solidFill>
                <a:ea typeface="Times New Roman" panose="02020603050405020304" pitchFamily="18" charset="0"/>
              </a:rPr>
              <a:t>ER</a:t>
            </a:r>
            <a:r>
              <a:rPr lang="fr-FR" b="1" dirty="0" smtClean="0">
                <a:solidFill>
                  <a:srgbClr val="000000"/>
                </a:solidFill>
                <a:ea typeface="Times New Roman" panose="02020603050405020304" pitchFamily="18" charset="0"/>
              </a:rPr>
              <a:t> traitement </a:t>
            </a:r>
            <a:r>
              <a:rPr lang="fr-FR" b="1" dirty="0">
                <a:solidFill>
                  <a:srgbClr val="000000"/>
                </a:solidFill>
                <a:ea typeface="Times New Roman" panose="02020603050405020304" pitchFamily="18" charset="0"/>
              </a:rPr>
              <a:t>de texte </a:t>
            </a:r>
            <a:r>
              <a:rPr lang="fr-FR" b="1" dirty="0" smtClean="0">
                <a:solidFill>
                  <a:srgbClr val="000000"/>
                </a:solidFill>
                <a:ea typeface="Times New Roman" panose="02020603050405020304" pitchFamily="18" charset="0"/>
              </a:rPr>
              <a:t>« WYSIWYG » sur l’Alto</a:t>
            </a:r>
            <a:endParaRPr lang="fr-FR" b="1" dirty="0"/>
          </a:p>
        </p:txBody>
      </p:sp>
      <p:sp>
        <p:nvSpPr>
          <p:cNvPr id="33" name="Rectangle 32"/>
          <p:cNvSpPr/>
          <p:nvPr/>
        </p:nvSpPr>
        <p:spPr>
          <a:xfrm>
            <a:off x="1305807" y="3769179"/>
            <a:ext cx="6524591" cy="369332"/>
          </a:xfrm>
          <a:prstGeom prst="rect">
            <a:avLst/>
          </a:prstGeom>
        </p:spPr>
        <p:txBody>
          <a:bodyPr wrap="square">
            <a:spAutoFit/>
          </a:bodyPr>
          <a:lstStyle/>
          <a:p>
            <a:r>
              <a:rPr lang="fr-FR" i="1" dirty="0"/>
              <a:t>«</a:t>
            </a:r>
            <a:r>
              <a:rPr lang="fr-FR" i="1" dirty="0" err="1"/>
              <a:t>Traf</a:t>
            </a:r>
            <a:r>
              <a:rPr lang="fr-FR" i="1" dirty="0"/>
              <a:t>-O-Data</a:t>
            </a:r>
            <a:r>
              <a:rPr lang="fr-FR" i="1" dirty="0" smtClean="0"/>
              <a:t>» devient «</a:t>
            </a:r>
            <a:r>
              <a:rPr lang="fr-FR" i="1" dirty="0" err="1" smtClean="0">
                <a:solidFill>
                  <a:srgbClr val="000000"/>
                </a:solidFill>
                <a:ea typeface="Times New Roman" panose="02020603050405020304" pitchFamily="18" charset="0"/>
              </a:rPr>
              <a:t>Micro-Soft</a:t>
            </a:r>
            <a:r>
              <a:rPr lang="fr-FR" i="1" dirty="0" smtClean="0">
                <a:solidFill>
                  <a:srgbClr val="000000"/>
                </a:solidFill>
                <a:ea typeface="Times New Roman" panose="02020603050405020304" pitchFamily="18" charset="0"/>
              </a:rPr>
              <a:t> » puis deviendra « Microsoft » </a:t>
            </a:r>
            <a:endParaRPr lang="fr-FR" i="1" dirty="0"/>
          </a:p>
        </p:txBody>
      </p:sp>
      <p:sp>
        <p:nvSpPr>
          <p:cNvPr id="35" name="Rectangle 34"/>
          <p:cNvSpPr/>
          <p:nvPr/>
        </p:nvSpPr>
        <p:spPr>
          <a:xfrm>
            <a:off x="1319359" y="5667185"/>
            <a:ext cx="3747707" cy="369332"/>
          </a:xfrm>
          <a:prstGeom prst="rect">
            <a:avLst/>
          </a:prstGeom>
        </p:spPr>
        <p:txBody>
          <a:bodyPr wrap="square">
            <a:spAutoFit/>
          </a:bodyPr>
          <a:lstStyle/>
          <a:p>
            <a:r>
              <a:rPr lang="fr-FR" b="1" dirty="0">
                <a:solidFill>
                  <a:srgbClr val="000000"/>
                </a:solidFill>
                <a:ea typeface="Times New Roman" panose="02020603050405020304" pitchFamily="18" charset="0"/>
              </a:rPr>
              <a:t>1</a:t>
            </a:r>
            <a:r>
              <a:rPr lang="fr-FR" b="1" baseline="30000" dirty="0">
                <a:solidFill>
                  <a:srgbClr val="000000"/>
                </a:solidFill>
                <a:ea typeface="Times New Roman" panose="02020603050405020304" pitchFamily="18" charset="0"/>
              </a:rPr>
              <a:t>ère </a:t>
            </a:r>
            <a:r>
              <a:rPr lang="fr-FR" b="1" dirty="0" smtClean="0">
                <a:solidFill>
                  <a:srgbClr val="000000"/>
                </a:solidFill>
                <a:ea typeface="Times New Roman" panose="02020603050405020304" pitchFamily="18" charset="0"/>
              </a:rPr>
              <a:t>IBM RAM </a:t>
            </a:r>
            <a:r>
              <a:rPr lang="fr-FR" b="1" dirty="0">
                <a:solidFill>
                  <a:srgbClr val="000000"/>
                </a:solidFill>
                <a:ea typeface="Times New Roman" panose="02020603050405020304" pitchFamily="18" charset="0"/>
              </a:rPr>
              <a:t>dynamique </a:t>
            </a:r>
            <a:r>
              <a:rPr lang="fr-FR" b="1" dirty="0" smtClean="0">
                <a:solidFill>
                  <a:srgbClr val="000000"/>
                </a:solidFill>
                <a:ea typeface="Times New Roman" panose="02020603050405020304" pitchFamily="18" charset="0"/>
              </a:rPr>
              <a:t>- 64 </a:t>
            </a:r>
            <a:r>
              <a:rPr lang="fr-FR" b="1" dirty="0">
                <a:solidFill>
                  <a:srgbClr val="000000"/>
                </a:solidFill>
                <a:ea typeface="Times New Roman" panose="02020603050405020304" pitchFamily="18" charset="0"/>
              </a:rPr>
              <a:t>ko</a:t>
            </a:r>
            <a:endParaRPr lang="fr-FR" b="1" dirty="0"/>
          </a:p>
        </p:txBody>
      </p:sp>
      <p:sp>
        <p:nvSpPr>
          <p:cNvPr id="36" name="Rectangle 35"/>
          <p:cNvSpPr/>
          <p:nvPr/>
        </p:nvSpPr>
        <p:spPr>
          <a:xfrm>
            <a:off x="1319360" y="6188022"/>
            <a:ext cx="1064884" cy="369332"/>
          </a:xfrm>
          <a:prstGeom prst="rect">
            <a:avLst/>
          </a:prstGeom>
        </p:spPr>
        <p:txBody>
          <a:bodyPr wrap="square">
            <a:spAutoFit/>
          </a:bodyPr>
          <a:lstStyle/>
          <a:p>
            <a:r>
              <a:rPr lang="fr-FR" i="1" dirty="0">
                <a:solidFill>
                  <a:srgbClr val="000000"/>
                </a:solidFill>
                <a:ea typeface="Times New Roman" panose="02020603050405020304" pitchFamily="18" charset="0"/>
              </a:rPr>
              <a:t>L’Apple </a:t>
            </a:r>
            <a:r>
              <a:rPr lang="fr-FR" i="1" dirty="0" smtClean="0">
                <a:solidFill>
                  <a:srgbClr val="000000"/>
                </a:solidFill>
                <a:ea typeface="Times New Roman" panose="02020603050405020304" pitchFamily="18" charset="0"/>
              </a:rPr>
              <a:t>II</a:t>
            </a:r>
            <a:endParaRPr lang="fr-FR" i="1" dirty="0"/>
          </a:p>
        </p:txBody>
      </p:sp>
      <p:grpSp>
        <p:nvGrpSpPr>
          <p:cNvPr id="2" name="Groupe 1"/>
          <p:cNvGrpSpPr/>
          <p:nvPr/>
        </p:nvGrpSpPr>
        <p:grpSpPr>
          <a:xfrm>
            <a:off x="8137315" y="1780875"/>
            <a:ext cx="1102564" cy="4916316"/>
            <a:chOff x="8137315" y="1628420"/>
            <a:chExt cx="1102564" cy="5068771"/>
          </a:xfrm>
        </p:grpSpPr>
        <p:sp>
          <p:nvSpPr>
            <p:cNvPr id="37" name="ZoneTexte 36"/>
            <p:cNvSpPr txBox="1"/>
            <p:nvPr/>
          </p:nvSpPr>
          <p:spPr>
            <a:xfrm>
              <a:off x="8375783" y="1866561"/>
              <a:ext cx="864096" cy="369332"/>
            </a:xfrm>
            <a:prstGeom prst="rect">
              <a:avLst/>
            </a:prstGeom>
            <a:noFill/>
          </p:spPr>
          <p:txBody>
            <a:bodyPr wrap="square" rtlCol="0">
              <a:spAutoFit/>
            </a:bodyPr>
            <a:lstStyle/>
            <a:p>
              <a:r>
                <a:rPr lang="fr-FR" dirty="0" smtClean="0"/>
                <a:t>1975</a:t>
              </a:r>
              <a:endParaRPr lang="fr-FR" dirty="0"/>
            </a:p>
          </p:txBody>
        </p:sp>
        <p:sp>
          <p:nvSpPr>
            <p:cNvPr id="38" name="ZoneTexte 37"/>
            <p:cNvSpPr txBox="1"/>
            <p:nvPr/>
          </p:nvSpPr>
          <p:spPr>
            <a:xfrm>
              <a:off x="8375783" y="6327859"/>
              <a:ext cx="864096" cy="369332"/>
            </a:xfrm>
            <a:prstGeom prst="rect">
              <a:avLst/>
            </a:prstGeom>
            <a:noFill/>
          </p:spPr>
          <p:txBody>
            <a:bodyPr wrap="square" rtlCol="0">
              <a:spAutoFit/>
            </a:bodyPr>
            <a:lstStyle/>
            <a:p>
              <a:r>
                <a:rPr lang="fr-FR" dirty="0" smtClean="0"/>
                <a:t>1977</a:t>
              </a:r>
              <a:endParaRPr lang="fr-FR" dirty="0"/>
            </a:p>
          </p:txBody>
        </p:sp>
        <p:cxnSp>
          <p:nvCxnSpPr>
            <p:cNvPr id="39" name="Connecteur droit avec flèche 38"/>
            <p:cNvCxnSpPr/>
            <p:nvPr/>
          </p:nvCxnSpPr>
          <p:spPr>
            <a:xfrm>
              <a:off x="8137315" y="1628420"/>
              <a:ext cx="46254" cy="50660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40" name="Bulle ronde 39"/>
          <p:cNvSpPr/>
          <p:nvPr/>
        </p:nvSpPr>
        <p:spPr>
          <a:xfrm rot="16200000">
            <a:off x="467263" y="1432429"/>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1975</a:t>
            </a:r>
            <a:endParaRPr lang="fr-FR" dirty="0">
              <a:ln w="0"/>
              <a:solidFill>
                <a:schemeClr val="tx1"/>
              </a:solidFill>
              <a:effectLst>
                <a:outerShdw blurRad="38100" dist="19050" dir="2700000" algn="tl" rotWithShape="0">
                  <a:schemeClr val="dk1">
                    <a:alpha val="40000"/>
                  </a:schemeClr>
                </a:outerShdw>
              </a:effectLst>
            </a:endParaRPr>
          </a:p>
        </p:txBody>
      </p:sp>
      <p:sp>
        <p:nvSpPr>
          <p:cNvPr id="41" name="Bulle ronde 40"/>
          <p:cNvSpPr/>
          <p:nvPr/>
        </p:nvSpPr>
        <p:spPr>
          <a:xfrm rot="16200000">
            <a:off x="474409" y="4339425"/>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1976</a:t>
            </a:r>
            <a:endParaRPr lang="fr-FR" dirty="0">
              <a:ln w="0"/>
              <a:solidFill>
                <a:schemeClr val="tx1"/>
              </a:solidFill>
              <a:effectLst>
                <a:outerShdw blurRad="38100" dist="19050" dir="2700000" algn="tl" rotWithShape="0">
                  <a:schemeClr val="dk1">
                    <a:alpha val="40000"/>
                  </a:schemeClr>
                </a:outerShdw>
              </a:effectLst>
            </a:endParaRPr>
          </a:p>
        </p:txBody>
      </p:sp>
      <p:sp>
        <p:nvSpPr>
          <p:cNvPr id="42" name="Bulle ronde 41"/>
          <p:cNvSpPr/>
          <p:nvPr/>
        </p:nvSpPr>
        <p:spPr>
          <a:xfrm rot="16200000">
            <a:off x="500727" y="5316224"/>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1977</a:t>
            </a:r>
            <a:endParaRPr lang="fr-FR" dirty="0">
              <a:ln w="0"/>
              <a:solidFill>
                <a:schemeClr val="tx1"/>
              </a:solidFill>
              <a:effectLst>
                <a:outerShdw blurRad="38100" dist="19050" dir="2700000" algn="tl" rotWithShape="0">
                  <a:schemeClr val="dk1">
                    <a:alpha val="40000"/>
                  </a:schemeClr>
                </a:outerShdw>
              </a:effectLst>
            </a:endParaRPr>
          </a:p>
        </p:txBody>
      </p:sp>
      <p:pic>
        <p:nvPicPr>
          <p:cNvPr id="46"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10682" y="0"/>
            <a:ext cx="7765662" cy="16476125"/>
          </a:xfrm>
          <a:prstGeom prst="rect">
            <a:avLst/>
          </a:prstGeom>
        </p:spPr>
      </p:pic>
      <p:grpSp>
        <p:nvGrpSpPr>
          <p:cNvPr id="9" name="Groupe 8"/>
          <p:cNvGrpSpPr/>
          <p:nvPr/>
        </p:nvGrpSpPr>
        <p:grpSpPr>
          <a:xfrm>
            <a:off x="1266331" y="1780875"/>
            <a:ext cx="6370564" cy="1714500"/>
            <a:chOff x="1266331" y="1780875"/>
            <a:chExt cx="6370564" cy="1714500"/>
          </a:xfrm>
        </p:grpSpPr>
        <p:pic>
          <p:nvPicPr>
            <p:cNvPr id="43" name="Picture 2" descr="allen-ga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1345" y="1780875"/>
              <a:ext cx="249555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e 4"/>
            <p:cNvGrpSpPr/>
            <p:nvPr/>
          </p:nvGrpSpPr>
          <p:grpSpPr>
            <a:xfrm>
              <a:off x="1266331" y="1782579"/>
              <a:ext cx="3603191" cy="915949"/>
              <a:chOff x="1266331" y="1782579"/>
              <a:chExt cx="3603191" cy="915949"/>
            </a:xfrm>
          </p:grpSpPr>
          <p:sp>
            <p:nvSpPr>
              <p:cNvPr id="44" name="Rectangle 43"/>
              <p:cNvSpPr/>
              <p:nvPr/>
            </p:nvSpPr>
            <p:spPr>
              <a:xfrm>
                <a:off x="1303826" y="2329196"/>
                <a:ext cx="3565696" cy="369332"/>
              </a:xfrm>
              <a:prstGeom prst="rect">
                <a:avLst/>
              </a:prstGeom>
            </p:spPr>
            <p:txBody>
              <a:bodyPr wrap="square">
                <a:spAutoFit/>
              </a:bodyPr>
              <a:lstStyle/>
              <a:p>
                <a:r>
                  <a:rPr lang="fr-FR" i="1" dirty="0" smtClean="0"/>
                  <a:t>« MITS » </a:t>
                </a:r>
                <a:r>
                  <a:rPr lang="fr-FR" i="1" dirty="0"/>
                  <a:t>Paul </a:t>
                </a:r>
                <a:r>
                  <a:rPr lang="fr-FR" i="1" dirty="0" smtClean="0"/>
                  <a:t>Allen, Bill Gates</a:t>
                </a:r>
                <a:endParaRPr lang="fr-FR" i="1" dirty="0"/>
              </a:p>
            </p:txBody>
          </p:sp>
          <p:sp>
            <p:nvSpPr>
              <p:cNvPr id="31" name="Rectangle 30"/>
              <p:cNvSpPr/>
              <p:nvPr/>
            </p:nvSpPr>
            <p:spPr>
              <a:xfrm>
                <a:off x="1266331" y="1782579"/>
                <a:ext cx="3603191" cy="646331"/>
              </a:xfrm>
              <a:prstGeom prst="rect">
                <a:avLst/>
              </a:prstGeom>
            </p:spPr>
            <p:txBody>
              <a:bodyPr wrap="square">
                <a:spAutoFit/>
              </a:bodyPr>
              <a:lstStyle/>
              <a:p>
                <a:r>
                  <a:rPr lang="fr-FR" b="1" dirty="0" smtClean="0">
                    <a:solidFill>
                      <a:srgbClr val="000000"/>
                    </a:solidFill>
                    <a:ea typeface="Times New Roman" panose="02020603050405020304" pitchFamily="18" charset="0"/>
                  </a:rPr>
                  <a:t>« BASIC » Premier </a:t>
                </a:r>
                <a:r>
                  <a:rPr lang="fr-FR" b="1" dirty="0">
                    <a:solidFill>
                      <a:srgbClr val="000000"/>
                    </a:solidFill>
                    <a:ea typeface="Times New Roman" panose="02020603050405020304" pitchFamily="18" charset="0"/>
                  </a:rPr>
                  <a:t>langage </a:t>
                </a:r>
                <a:r>
                  <a:rPr lang="fr-FR" b="1" dirty="0" smtClean="0">
                    <a:solidFill>
                      <a:srgbClr val="000000"/>
                    </a:solidFill>
                    <a:ea typeface="Times New Roman" panose="02020603050405020304" pitchFamily="18" charset="0"/>
                  </a:rPr>
                  <a:t>évolué</a:t>
                </a:r>
              </a:p>
              <a:p>
                <a:r>
                  <a:rPr lang="fr-FR" b="1" dirty="0" smtClean="0">
                    <a:solidFill>
                      <a:srgbClr val="000000"/>
                    </a:solidFill>
                    <a:ea typeface="Times New Roman" panose="02020603050405020304" pitchFamily="18" charset="0"/>
                  </a:rPr>
                  <a:t>pour « micro</a:t>
                </a:r>
                <a:r>
                  <a:rPr lang="fr-FR" b="1" dirty="0">
                    <a:solidFill>
                      <a:srgbClr val="000000"/>
                    </a:solidFill>
                    <a:ea typeface="Times New Roman" panose="02020603050405020304" pitchFamily="18" charset="0"/>
                  </a:rPr>
                  <a:t> </a:t>
                </a:r>
                <a:r>
                  <a:rPr lang="fr-FR" b="1" dirty="0" smtClean="0">
                    <a:solidFill>
                      <a:srgbClr val="000000"/>
                    </a:solidFill>
                    <a:ea typeface="Times New Roman" panose="02020603050405020304" pitchFamily="18" charset="0"/>
                  </a:rPr>
                  <a:t> »</a:t>
                </a:r>
                <a:endParaRPr lang="fr-FR" dirty="0"/>
              </a:p>
            </p:txBody>
          </p:sp>
        </p:grpSp>
      </p:grpSp>
      <p:grpSp>
        <p:nvGrpSpPr>
          <p:cNvPr id="8" name="Groupe 7"/>
          <p:cNvGrpSpPr/>
          <p:nvPr/>
        </p:nvGrpSpPr>
        <p:grpSpPr>
          <a:xfrm>
            <a:off x="1303826" y="4447399"/>
            <a:ext cx="6029502" cy="1501881"/>
            <a:chOff x="1303826" y="4447399"/>
            <a:chExt cx="6029502" cy="1501881"/>
          </a:xfrm>
        </p:grpSpPr>
        <p:sp>
          <p:nvSpPr>
            <p:cNvPr id="34" name="Rectangle 33"/>
            <p:cNvSpPr/>
            <p:nvPr/>
          </p:nvSpPr>
          <p:spPr>
            <a:xfrm>
              <a:off x="1303826" y="4667206"/>
              <a:ext cx="3327401" cy="369332"/>
            </a:xfrm>
            <a:prstGeom prst="rect">
              <a:avLst/>
            </a:prstGeom>
          </p:spPr>
          <p:txBody>
            <a:bodyPr wrap="square">
              <a:spAutoFit/>
            </a:bodyPr>
            <a:lstStyle/>
            <a:p>
              <a:r>
                <a:rPr lang="fr-FR" b="1" dirty="0" smtClean="0">
                  <a:solidFill>
                    <a:srgbClr val="000000"/>
                  </a:solidFill>
                  <a:ea typeface="Times New Roman" panose="02020603050405020304" pitchFamily="18" charset="0"/>
                  <a:cs typeface="Arial" panose="020B0604020202020204" pitchFamily="34" charset="0"/>
                </a:rPr>
                <a:t>L’Apple I – mémoire vive </a:t>
              </a:r>
              <a:r>
                <a:rPr lang="fr-FR" b="1" dirty="0" smtClean="0"/>
                <a:t>4 Ko</a:t>
              </a:r>
              <a:endParaRPr lang="fr-FR" b="1" dirty="0"/>
            </a:p>
          </p:txBody>
        </p:sp>
        <p:pic>
          <p:nvPicPr>
            <p:cNvPr id="45" name="Picture 3" descr="apple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533128" y="4447399"/>
              <a:ext cx="1800200" cy="1501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Espace réservé du numéro de diapositive 2"/>
          <p:cNvSpPr>
            <a:spLocks noGrp="1"/>
          </p:cNvSpPr>
          <p:nvPr>
            <p:ph type="sldNum" sz="quarter" idx="12"/>
          </p:nvPr>
        </p:nvSpPr>
        <p:spPr>
          <a:xfrm>
            <a:off x="6830888" y="6537598"/>
            <a:ext cx="2133600" cy="365125"/>
          </a:xfrm>
        </p:spPr>
        <p:txBody>
          <a:bodyPr/>
          <a:lstStyle/>
          <a:p>
            <a:fld id="{33D6E5A2-EC83-451F-A719-9AC1370DD5CF}" type="slidenum">
              <a:rPr lang="fr-FR" smtClean="0"/>
              <a:pPr/>
              <a:t>20</a:t>
            </a:fld>
            <a:endParaRPr kumimoji="0" lang="fr-FR" dirty="0"/>
          </a:p>
        </p:txBody>
      </p:sp>
    </p:spTree>
    <p:extLst>
      <p:ext uri="{BB962C8B-B14F-4D97-AF65-F5344CB8AC3E}">
        <p14:creationId xmlns:p14="http://schemas.microsoft.com/office/powerpoint/2010/main" val="31686578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1000"/>
                                  </p:stCondLst>
                                  <p:childTnLst>
                                    <p:set>
                                      <p:cBhvr>
                                        <p:cTn id="6" dur="1" fill="hold">
                                          <p:stCondLst>
                                            <p:cond delay="0"/>
                                          </p:stCondLst>
                                        </p:cTn>
                                        <p:tgtEl>
                                          <p:spTgt spid="27"/>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200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3000"/>
                            </p:stCondLst>
                            <p:childTnLst>
                              <p:par>
                                <p:cTn id="11" presetID="16" presetClass="entr" presetSubtype="21"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barn(inVertical)">
                                      <p:cBhvr>
                                        <p:cTn id="13" dur="1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heel(1)">
                                      <p:cBhvr>
                                        <p:cTn id="22" dur="2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barn(inVertical)">
                                      <p:cBhvr>
                                        <p:cTn id="33" dur="500"/>
                                        <p:tgtEl>
                                          <p:spTgt spid="33"/>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4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2"/>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fill="hold"/>
                                        <p:tgtEl>
                                          <p:spTgt spid="35"/>
                                        </p:tgtEl>
                                        <p:attrNameLst>
                                          <p:attrName>ppt_x</p:attrName>
                                        </p:attrNameLst>
                                      </p:cBhvr>
                                      <p:tavLst>
                                        <p:tav tm="0">
                                          <p:val>
                                            <p:strVal val="#ppt_x"/>
                                          </p:val>
                                        </p:tav>
                                        <p:tav tm="100000">
                                          <p:val>
                                            <p:strVal val="#ppt_x"/>
                                          </p:val>
                                        </p:tav>
                                      </p:tavLst>
                                    </p:anim>
                                    <p:anim calcmode="lin" valueType="num">
                                      <p:cBhvr additive="base">
                                        <p:cTn id="5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500" fill="hold"/>
                                        <p:tgtEl>
                                          <p:spTgt spid="36"/>
                                        </p:tgtEl>
                                        <p:attrNameLst>
                                          <p:attrName>ppt_x</p:attrName>
                                        </p:attrNameLst>
                                      </p:cBhvr>
                                      <p:tavLst>
                                        <p:tav tm="0">
                                          <p:val>
                                            <p:strVal val="#ppt_x"/>
                                          </p:val>
                                        </p:tav>
                                        <p:tav tm="100000">
                                          <p:val>
                                            <p:strVal val="#ppt_x"/>
                                          </p:val>
                                        </p:tav>
                                      </p:tavLst>
                                    </p:anim>
                                    <p:anim calcmode="lin" valueType="num">
                                      <p:cBhvr additive="base">
                                        <p:cTn id="59"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3" grpId="0"/>
      <p:bldP spid="35" grpId="0"/>
      <p:bldP spid="36" grpId="0"/>
      <p:bldP spid="40" grpId="0" animBg="1"/>
      <p:bldP spid="41" grpId="0" animBg="1"/>
      <p:bldP spid="4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7765662" cy="16476125"/>
          </a:xfrm>
          <a:prstGeom prst="rect">
            <a:avLst/>
          </a:prstGeom>
        </p:spPr>
      </p:pic>
      <p:sp>
        <p:nvSpPr>
          <p:cNvPr id="3" name="AutoShape 3" descr="Résultat de recherche d'images pour &quot;Atanasoff-Berry Computer&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4" name="Groupe 3"/>
          <p:cNvGrpSpPr/>
          <p:nvPr/>
        </p:nvGrpSpPr>
        <p:grpSpPr>
          <a:xfrm>
            <a:off x="323528" y="260649"/>
            <a:ext cx="8640960" cy="707886"/>
            <a:chOff x="4176955" y="2543398"/>
            <a:chExt cx="6774889" cy="1415772"/>
          </a:xfrm>
        </p:grpSpPr>
        <p:sp>
          <p:nvSpPr>
            <p:cNvPr id="5" name="ZoneTexte 4"/>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Quatrième Génération (</a:t>
              </a:r>
              <a:r>
                <a:rPr lang="fr-FR" sz="4000" b="1" dirty="0" smtClean="0"/>
                <a:t>1971-1989 </a:t>
              </a:r>
              <a:r>
                <a:rPr lang="fr-FR" sz="4000" b="1" dirty="0"/>
                <a:t>)</a:t>
              </a:r>
              <a:r>
                <a:rPr lang="fr-FR" sz="4000" dirty="0"/>
                <a:t> </a:t>
              </a:r>
            </a:p>
          </p:txBody>
        </p:sp>
        <p:sp>
          <p:nvSpPr>
            <p:cNvPr id="6" name="Flèche droite 5"/>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Rectangle 6"/>
          <p:cNvSpPr/>
          <p:nvPr/>
        </p:nvSpPr>
        <p:spPr>
          <a:xfrm>
            <a:off x="1259632" y="991591"/>
            <a:ext cx="6371316" cy="646331"/>
          </a:xfrm>
          <a:prstGeom prst="rect">
            <a:avLst/>
          </a:prstGeom>
        </p:spPr>
        <p:txBody>
          <a:bodyPr wrap="square">
            <a:spAutoFit/>
          </a:bodyPr>
          <a:lstStyle/>
          <a:p>
            <a:r>
              <a:rPr lang="fr-FR" b="1" u="sng" dirty="0"/>
              <a:t>Les micro-ordinateurs et les </a:t>
            </a:r>
            <a:r>
              <a:rPr lang="fr-FR" b="1" u="sng" dirty="0" smtClean="0"/>
              <a:t>systèmes d'exploitation </a:t>
            </a:r>
            <a:r>
              <a:rPr lang="fr-FR" b="1" u="sng" dirty="0"/>
              <a:t>actuels</a:t>
            </a:r>
            <a:endParaRPr lang="fr-FR" dirty="0"/>
          </a:p>
          <a:p>
            <a:endParaRPr lang="fr-FR" u="sng" dirty="0"/>
          </a:p>
        </p:txBody>
      </p:sp>
      <p:sp>
        <p:nvSpPr>
          <p:cNvPr id="8" name="Rectangle 7"/>
          <p:cNvSpPr/>
          <p:nvPr/>
        </p:nvSpPr>
        <p:spPr>
          <a:xfrm>
            <a:off x="1344711" y="1578629"/>
            <a:ext cx="6352442" cy="369332"/>
          </a:xfrm>
          <a:prstGeom prst="rect">
            <a:avLst/>
          </a:prstGeom>
        </p:spPr>
        <p:txBody>
          <a:bodyPr wrap="square">
            <a:spAutoFit/>
          </a:bodyPr>
          <a:lstStyle/>
          <a:p>
            <a:r>
              <a:rPr lang="fr-FR" b="1" dirty="0" smtClean="0">
                <a:solidFill>
                  <a:srgbClr val="000000"/>
                </a:solidFill>
                <a:ea typeface="Times New Roman" panose="02020603050405020304" pitchFamily="18" charset="0"/>
                <a:cs typeface="Arial" panose="020B0604020202020204" pitchFamily="34" charset="0"/>
              </a:rPr>
              <a:t>1</a:t>
            </a:r>
            <a:r>
              <a:rPr lang="fr-FR" b="1" baseline="30000" dirty="0" smtClean="0">
                <a:solidFill>
                  <a:srgbClr val="000000"/>
                </a:solidFill>
                <a:ea typeface="Times New Roman" panose="02020603050405020304" pitchFamily="18" charset="0"/>
                <a:cs typeface="Arial" panose="020B0604020202020204" pitchFamily="34" charset="0"/>
              </a:rPr>
              <a:t>ER</a:t>
            </a:r>
            <a:r>
              <a:rPr lang="fr-FR" b="1" dirty="0" smtClean="0">
                <a:solidFill>
                  <a:srgbClr val="000000"/>
                </a:solidFill>
                <a:ea typeface="Times New Roman" panose="02020603050405020304" pitchFamily="18" charset="0"/>
                <a:cs typeface="Arial" panose="020B0604020202020204" pitchFamily="34" charset="0"/>
              </a:rPr>
              <a:t> processeur Intel 16 bits - 8086 - mémoire adressable 1 Mo</a:t>
            </a:r>
            <a:endParaRPr lang="fr-FR" dirty="0"/>
          </a:p>
        </p:txBody>
      </p:sp>
      <p:sp>
        <p:nvSpPr>
          <p:cNvPr id="9" name="Rectangle 8"/>
          <p:cNvSpPr/>
          <p:nvPr/>
        </p:nvSpPr>
        <p:spPr>
          <a:xfrm>
            <a:off x="1272268" y="3173218"/>
            <a:ext cx="2541526" cy="369332"/>
          </a:xfrm>
          <a:prstGeom prst="rect">
            <a:avLst/>
          </a:prstGeom>
        </p:spPr>
        <p:txBody>
          <a:bodyPr wrap="square">
            <a:spAutoFit/>
          </a:bodyPr>
          <a:lstStyle/>
          <a:p>
            <a:r>
              <a:rPr lang="fr-FR" i="1" dirty="0" smtClean="0"/>
              <a:t>« Visicalc » : 1</a:t>
            </a:r>
            <a:r>
              <a:rPr lang="fr-FR" i="1" baseline="30000" dirty="0" smtClean="0"/>
              <a:t>ER</a:t>
            </a:r>
            <a:r>
              <a:rPr lang="fr-FR" i="1" dirty="0" smtClean="0"/>
              <a:t> tableur</a:t>
            </a:r>
            <a:endParaRPr lang="fr-FR" i="1" dirty="0"/>
          </a:p>
        </p:txBody>
      </p:sp>
      <p:sp>
        <p:nvSpPr>
          <p:cNvPr id="11" name="Rectangle 10"/>
          <p:cNvSpPr/>
          <p:nvPr/>
        </p:nvSpPr>
        <p:spPr>
          <a:xfrm>
            <a:off x="1344711" y="1947961"/>
            <a:ext cx="6506397" cy="369332"/>
          </a:xfrm>
          <a:prstGeom prst="rect">
            <a:avLst/>
          </a:prstGeom>
        </p:spPr>
        <p:txBody>
          <a:bodyPr wrap="none">
            <a:spAutoFit/>
          </a:bodyPr>
          <a:lstStyle/>
          <a:p>
            <a:r>
              <a:rPr lang="fr-FR" i="1" dirty="0" smtClean="0">
                <a:solidFill>
                  <a:srgbClr val="000000"/>
                </a:solidFill>
                <a:ea typeface="Times New Roman" panose="02020603050405020304" pitchFamily="18" charset="0"/>
                <a:cs typeface="Arial" panose="020B0604020202020204" pitchFamily="34" charset="0"/>
              </a:rPr>
              <a:t>« </a:t>
            </a:r>
            <a:r>
              <a:rPr lang="fr-FR" i="1" dirty="0" err="1" smtClean="0"/>
              <a:t>WordStar</a:t>
            </a:r>
            <a:r>
              <a:rPr lang="fr-FR" i="1" dirty="0" smtClean="0"/>
              <a:t> » : 1</a:t>
            </a:r>
            <a:r>
              <a:rPr lang="fr-FR" i="1" baseline="30000" dirty="0" smtClean="0"/>
              <a:t>ER</a:t>
            </a:r>
            <a:r>
              <a:rPr lang="fr-FR" i="1" dirty="0" smtClean="0"/>
              <a:t> </a:t>
            </a:r>
            <a:r>
              <a:rPr lang="fr-FR" i="1" dirty="0" smtClean="0">
                <a:solidFill>
                  <a:srgbClr val="000000"/>
                </a:solidFill>
                <a:ea typeface="Times New Roman" panose="02020603050405020304" pitchFamily="18" charset="0"/>
                <a:cs typeface="Arial" panose="020B0604020202020204" pitchFamily="34" charset="0"/>
              </a:rPr>
              <a:t>traitement de texte commercial pour « micro »</a:t>
            </a:r>
            <a:endParaRPr lang="fr-FR" i="1" dirty="0"/>
          </a:p>
        </p:txBody>
      </p:sp>
      <p:sp>
        <p:nvSpPr>
          <p:cNvPr id="13" name="Rectangle 12"/>
          <p:cNvSpPr/>
          <p:nvPr/>
        </p:nvSpPr>
        <p:spPr>
          <a:xfrm>
            <a:off x="1296933" y="4006710"/>
            <a:ext cx="7135566" cy="646331"/>
          </a:xfrm>
          <a:prstGeom prst="rect">
            <a:avLst/>
          </a:prstGeom>
        </p:spPr>
        <p:txBody>
          <a:bodyPr wrap="square">
            <a:spAutoFit/>
          </a:bodyPr>
          <a:lstStyle/>
          <a:p>
            <a:r>
              <a:rPr lang="fr-FR" b="1" dirty="0" smtClean="0">
                <a:solidFill>
                  <a:srgbClr val="000000"/>
                </a:solidFill>
                <a:ea typeface="Times New Roman" panose="02020603050405020304" pitchFamily="18" charset="0"/>
              </a:rPr>
              <a:t>France : Lambda Systèmes : le Victor Lambda</a:t>
            </a:r>
          </a:p>
          <a:p>
            <a:r>
              <a:rPr lang="fr-FR" b="1" dirty="0" smtClean="0">
                <a:solidFill>
                  <a:srgbClr val="000000"/>
                </a:solidFill>
                <a:ea typeface="Times New Roman" panose="02020603050405020304" pitchFamily="18" charset="0"/>
              </a:rPr>
              <a:t>(graphique) </a:t>
            </a:r>
            <a:endParaRPr lang="fr-FR" b="1" dirty="0"/>
          </a:p>
        </p:txBody>
      </p:sp>
      <p:sp>
        <p:nvSpPr>
          <p:cNvPr id="14" name="Rectangle 13"/>
          <p:cNvSpPr/>
          <p:nvPr/>
        </p:nvSpPr>
        <p:spPr>
          <a:xfrm>
            <a:off x="1272268" y="4703230"/>
            <a:ext cx="6334015" cy="369332"/>
          </a:xfrm>
          <a:prstGeom prst="rect">
            <a:avLst/>
          </a:prstGeom>
        </p:spPr>
        <p:txBody>
          <a:bodyPr wrap="square">
            <a:spAutoFit/>
          </a:bodyPr>
          <a:lstStyle/>
          <a:p>
            <a:r>
              <a:rPr lang="fr-FR" b="1" dirty="0" smtClean="0"/>
              <a:t>« QDOS » Tim Paterson – Microsoft – License à IBM</a:t>
            </a:r>
            <a:endParaRPr lang="fr-FR" b="1" dirty="0"/>
          </a:p>
        </p:txBody>
      </p:sp>
      <p:sp>
        <p:nvSpPr>
          <p:cNvPr id="15" name="ZoneTexte 14"/>
          <p:cNvSpPr txBox="1"/>
          <p:nvPr/>
        </p:nvSpPr>
        <p:spPr>
          <a:xfrm>
            <a:off x="8432499" y="1384318"/>
            <a:ext cx="864096" cy="369332"/>
          </a:xfrm>
          <a:prstGeom prst="rect">
            <a:avLst/>
          </a:prstGeom>
          <a:noFill/>
        </p:spPr>
        <p:txBody>
          <a:bodyPr wrap="square" rtlCol="0">
            <a:spAutoFit/>
          </a:bodyPr>
          <a:lstStyle/>
          <a:p>
            <a:r>
              <a:rPr lang="fr-FR" dirty="0" smtClean="0"/>
              <a:t>1978</a:t>
            </a:r>
            <a:endParaRPr lang="fr-FR" dirty="0"/>
          </a:p>
        </p:txBody>
      </p:sp>
      <p:sp>
        <p:nvSpPr>
          <p:cNvPr id="16" name="ZoneTexte 15"/>
          <p:cNvSpPr txBox="1"/>
          <p:nvPr/>
        </p:nvSpPr>
        <p:spPr>
          <a:xfrm>
            <a:off x="8370962" y="6335672"/>
            <a:ext cx="864096" cy="369332"/>
          </a:xfrm>
          <a:prstGeom prst="rect">
            <a:avLst/>
          </a:prstGeom>
          <a:noFill/>
        </p:spPr>
        <p:txBody>
          <a:bodyPr wrap="square" rtlCol="0">
            <a:spAutoFit/>
          </a:bodyPr>
          <a:lstStyle/>
          <a:p>
            <a:r>
              <a:rPr lang="fr-FR" dirty="0" smtClean="0"/>
              <a:t>1980</a:t>
            </a:r>
            <a:endParaRPr lang="fr-FR" dirty="0"/>
          </a:p>
        </p:txBody>
      </p:sp>
      <p:cxnSp>
        <p:nvCxnSpPr>
          <p:cNvPr id="17" name="Connecteur droit avec flèche 16"/>
          <p:cNvCxnSpPr/>
          <p:nvPr/>
        </p:nvCxnSpPr>
        <p:spPr>
          <a:xfrm>
            <a:off x="8273567" y="1495554"/>
            <a:ext cx="0" cy="53318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Bulle ronde 17"/>
          <p:cNvSpPr/>
          <p:nvPr/>
        </p:nvSpPr>
        <p:spPr>
          <a:xfrm rot="16200000">
            <a:off x="556599" y="1233628"/>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1978</a:t>
            </a:r>
            <a:endParaRPr lang="fr-FR" dirty="0">
              <a:ln w="0"/>
              <a:solidFill>
                <a:schemeClr val="tx1"/>
              </a:solidFill>
              <a:effectLst>
                <a:outerShdw blurRad="38100" dist="19050" dir="2700000" algn="tl" rotWithShape="0">
                  <a:schemeClr val="dk1">
                    <a:alpha val="40000"/>
                  </a:schemeClr>
                </a:outerShdw>
              </a:effectLst>
            </a:endParaRPr>
          </a:p>
        </p:txBody>
      </p:sp>
      <p:sp>
        <p:nvSpPr>
          <p:cNvPr id="19" name="Bulle ronde 18"/>
          <p:cNvSpPr/>
          <p:nvPr/>
        </p:nvSpPr>
        <p:spPr>
          <a:xfrm rot="16200000">
            <a:off x="560463" y="2128064"/>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1979</a:t>
            </a:r>
            <a:endParaRPr lang="fr-FR" dirty="0">
              <a:ln w="0"/>
              <a:solidFill>
                <a:schemeClr val="tx1"/>
              </a:solidFill>
              <a:effectLst>
                <a:outerShdw blurRad="38100" dist="19050" dir="2700000" algn="tl" rotWithShape="0">
                  <a:schemeClr val="dk1">
                    <a:alpha val="40000"/>
                  </a:schemeClr>
                </a:outerShdw>
              </a:effectLst>
            </a:endParaRPr>
          </a:p>
        </p:txBody>
      </p:sp>
      <p:sp>
        <p:nvSpPr>
          <p:cNvPr id="20" name="Bulle ronde 19"/>
          <p:cNvSpPr/>
          <p:nvPr/>
        </p:nvSpPr>
        <p:spPr>
          <a:xfrm rot="16200000">
            <a:off x="501215" y="3647803"/>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1980</a:t>
            </a:r>
            <a:endParaRPr lang="fr-FR" dirty="0">
              <a:ln w="0"/>
              <a:solidFill>
                <a:schemeClr val="tx1"/>
              </a:solidFill>
              <a:effectLst>
                <a:outerShdw blurRad="38100" dist="19050" dir="2700000" algn="tl" rotWithShape="0">
                  <a:schemeClr val="dk1">
                    <a:alpha val="40000"/>
                  </a:schemeClr>
                </a:outerShdw>
              </a:effectLst>
            </a:endParaRPr>
          </a:p>
        </p:txBody>
      </p:sp>
      <p:sp>
        <p:nvSpPr>
          <p:cNvPr id="21" name="Rectangle 20"/>
          <p:cNvSpPr/>
          <p:nvPr/>
        </p:nvSpPr>
        <p:spPr>
          <a:xfrm>
            <a:off x="1344711" y="2464493"/>
            <a:ext cx="6650685" cy="369332"/>
          </a:xfrm>
          <a:prstGeom prst="rect">
            <a:avLst/>
          </a:prstGeom>
        </p:spPr>
        <p:txBody>
          <a:bodyPr wrap="square">
            <a:spAutoFit/>
          </a:bodyPr>
          <a:lstStyle/>
          <a:p>
            <a:r>
              <a:rPr lang="fr-FR" b="1" dirty="0" smtClean="0">
                <a:solidFill>
                  <a:srgbClr val="000000"/>
                </a:solidFill>
                <a:ea typeface="Times New Roman" panose="02020603050405020304" pitchFamily="18" charset="0"/>
                <a:cs typeface="Arial" panose="020B0604020202020204" pitchFamily="34" charset="0"/>
              </a:rPr>
              <a:t>1</a:t>
            </a:r>
            <a:r>
              <a:rPr lang="fr-FR" b="1" baseline="30000" dirty="0" smtClean="0">
                <a:solidFill>
                  <a:srgbClr val="000000"/>
                </a:solidFill>
                <a:ea typeface="Times New Roman" panose="02020603050405020304" pitchFamily="18" charset="0"/>
                <a:cs typeface="Arial" panose="020B0604020202020204" pitchFamily="34" charset="0"/>
              </a:rPr>
              <a:t>ER</a:t>
            </a:r>
            <a:r>
              <a:rPr lang="fr-FR" b="1" dirty="0" smtClean="0">
                <a:solidFill>
                  <a:srgbClr val="000000"/>
                </a:solidFill>
                <a:ea typeface="Times New Roman" panose="02020603050405020304" pitchFamily="18" charset="0"/>
                <a:cs typeface="Arial" panose="020B0604020202020204" pitchFamily="34" charset="0"/>
              </a:rPr>
              <a:t> processeur Motorola 32 bits - 6800 </a:t>
            </a:r>
            <a:r>
              <a:rPr lang="fr-FR" i="1" dirty="0" smtClean="0">
                <a:solidFill>
                  <a:srgbClr val="000000"/>
                </a:solidFill>
                <a:ea typeface="Times New Roman" panose="02020603050405020304" pitchFamily="18" charset="0"/>
                <a:cs typeface="Arial" panose="020B0604020202020204" pitchFamily="34" charset="0"/>
              </a:rPr>
              <a:t>(équipe le « Mac » en 1984)</a:t>
            </a:r>
            <a:endParaRPr lang="fr-FR" i="1" dirty="0"/>
          </a:p>
        </p:txBody>
      </p:sp>
      <p:sp>
        <p:nvSpPr>
          <p:cNvPr id="22" name="Rectangle 21"/>
          <p:cNvSpPr/>
          <p:nvPr/>
        </p:nvSpPr>
        <p:spPr>
          <a:xfrm>
            <a:off x="1329583" y="2825177"/>
            <a:ext cx="3214470" cy="369332"/>
          </a:xfrm>
          <a:prstGeom prst="rect">
            <a:avLst/>
          </a:prstGeom>
        </p:spPr>
        <p:txBody>
          <a:bodyPr wrap="none">
            <a:spAutoFit/>
          </a:bodyPr>
          <a:lstStyle/>
          <a:p>
            <a:r>
              <a:rPr lang="fr-FR" b="1" dirty="0" smtClean="0"/>
              <a:t>Création de Seagate </a:t>
            </a:r>
            <a:r>
              <a:rPr lang="fr-FR" b="1" dirty="0" err="1" smtClean="0"/>
              <a:t>Technology</a:t>
            </a:r>
            <a:endParaRPr lang="fr-FR" b="1" dirty="0"/>
          </a:p>
        </p:txBody>
      </p:sp>
      <p:pic>
        <p:nvPicPr>
          <p:cNvPr id="23" name="Picture 2" descr="lambd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0896" y="3482442"/>
            <a:ext cx="17145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 descr="Afficher l'image d'origine"/>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572302" y="5047450"/>
            <a:ext cx="2423094" cy="162191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Bill Gates"/>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229510" y="5027844"/>
            <a:ext cx="1438295" cy="171352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Tim Paters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792" y="5026868"/>
            <a:ext cx="1562100" cy="171450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numéro de diapositive 1"/>
          <p:cNvSpPr>
            <a:spLocks noGrp="1"/>
          </p:cNvSpPr>
          <p:nvPr>
            <p:ph type="sldNum" sz="quarter" idx="12"/>
          </p:nvPr>
        </p:nvSpPr>
        <p:spPr>
          <a:xfrm>
            <a:off x="6830888" y="6591896"/>
            <a:ext cx="2133600" cy="365125"/>
          </a:xfrm>
        </p:spPr>
        <p:txBody>
          <a:bodyPr/>
          <a:lstStyle/>
          <a:p>
            <a:fld id="{33D6E5A2-EC83-451F-A719-9AC1370DD5CF}" type="slidenum">
              <a:rPr lang="fr-FR" smtClean="0"/>
              <a:pPr/>
              <a:t>21</a:t>
            </a:fld>
            <a:endParaRPr kumimoji="0" lang="fr-FR" dirty="0"/>
          </a:p>
        </p:txBody>
      </p:sp>
    </p:spTree>
    <p:extLst>
      <p:ext uri="{BB962C8B-B14F-4D97-AF65-F5344CB8AC3E}">
        <p14:creationId xmlns:p14="http://schemas.microsoft.com/office/powerpoint/2010/main" val="31182932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par>
                          <p:cTn id="16" fill="hold">
                            <p:stCondLst>
                              <p:cond delay="0"/>
                            </p:stCondLst>
                            <p:childTnLst>
                              <p:par>
                                <p:cTn id="17" presetID="16" presetClass="entr" presetSubtype="2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1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heel(1)">
                                      <p:cBhvr>
                                        <p:cTn id="28" dur="2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heel(1)">
                                      <p:cBhvr>
                                        <p:cTn id="43" dur="20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ppt_x"/>
                                          </p:val>
                                        </p:tav>
                                        <p:tav tm="100000">
                                          <p:val>
                                            <p:strVal val="#ppt_x"/>
                                          </p:val>
                                        </p:tav>
                                      </p:tavLst>
                                    </p:anim>
                                    <p:anim calcmode="lin" valueType="num">
                                      <p:cBhvr additive="base">
                                        <p:cTn id="4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ppt_x"/>
                                          </p:val>
                                        </p:tav>
                                        <p:tav tm="100000">
                                          <p:val>
                                            <p:strVal val="#ppt_x"/>
                                          </p:val>
                                        </p:tav>
                                      </p:tavLst>
                                    </p:anim>
                                    <p:anim calcmode="lin" valueType="num">
                                      <p:cBhvr additive="base">
                                        <p:cTn id="5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barn(inVertical)">
                                      <p:cBhvr>
                                        <p:cTn id="64" dur="500"/>
                                        <p:tgtEl>
                                          <p:spTgt spid="13"/>
                                        </p:tgtEl>
                                      </p:cBhvr>
                                    </p:animEffect>
                                  </p:childTnLst>
                                </p:cTn>
                              </p:par>
                              <p:par>
                                <p:cTn id="65" presetID="16" presetClass="entr" presetSubtype="21"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barn(inVertical)">
                                      <p:cBhvr>
                                        <p:cTn id="67" dur="5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grpId="0"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heel(1)">
                                      <p:cBhvr>
                                        <p:cTn id="72" dur="2000"/>
                                        <p:tgtEl>
                                          <p:spTgt spid="14"/>
                                        </p:tgtEl>
                                      </p:cBhvr>
                                    </p:animEffect>
                                  </p:childTnLst>
                                </p:cTn>
                              </p:par>
                              <p:par>
                                <p:cTn id="73" presetID="21" presetClass="entr" presetSubtype="1" fill="hold"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heel(1)">
                                      <p:cBhvr>
                                        <p:cTn id="75" dur="2000"/>
                                        <p:tgtEl>
                                          <p:spTgt spid="26"/>
                                        </p:tgtEl>
                                      </p:cBhvr>
                                    </p:animEffect>
                                  </p:childTnLst>
                                </p:cTn>
                              </p:par>
                              <p:par>
                                <p:cTn id="76" presetID="21" presetClass="entr" presetSubtype="1" fill="hold"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wheel(1)">
                                      <p:cBhvr>
                                        <p:cTn id="78" dur="2000"/>
                                        <p:tgtEl>
                                          <p:spTgt spid="25"/>
                                        </p:tgtEl>
                                      </p:cBhvr>
                                    </p:animEffect>
                                  </p:childTnLst>
                                </p:cTn>
                              </p:par>
                              <p:par>
                                <p:cTn id="79" presetID="21" presetClass="entr" presetSubtype="1" fill="hold"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wheel(1)">
                                      <p:cBhvr>
                                        <p:cTn id="81"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P spid="13" grpId="0"/>
      <p:bldP spid="14" grpId="0"/>
      <p:bldP spid="15" grpId="0"/>
      <p:bldP spid="16" grpId="0"/>
      <p:bldP spid="18" grpId="0" animBg="1"/>
      <p:bldP spid="19" grpId="0" animBg="1"/>
      <p:bldP spid="20" grpId="0" animBg="1"/>
      <p:bldP spid="21"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7765662" cy="16476125"/>
          </a:xfrm>
          <a:prstGeom prst="rect">
            <a:avLst/>
          </a:prstGeom>
        </p:spPr>
      </p:pic>
      <p:sp>
        <p:nvSpPr>
          <p:cNvPr id="3" name="AutoShape 3" descr="Résultat de recherche d'images pour &quot;Atanasoff-Berry Computer&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4" name="Groupe 3"/>
          <p:cNvGrpSpPr/>
          <p:nvPr/>
        </p:nvGrpSpPr>
        <p:grpSpPr>
          <a:xfrm>
            <a:off x="323528" y="260649"/>
            <a:ext cx="8640960" cy="707886"/>
            <a:chOff x="4176955" y="2543398"/>
            <a:chExt cx="6774889" cy="1415772"/>
          </a:xfrm>
        </p:grpSpPr>
        <p:sp>
          <p:nvSpPr>
            <p:cNvPr id="5" name="ZoneTexte 4"/>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Quatrième Génération (</a:t>
              </a:r>
              <a:r>
                <a:rPr lang="fr-FR" sz="4000" b="1" dirty="0" smtClean="0"/>
                <a:t>1971-1989 </a:t>
              </a:r>
              <a:r>
                <a:rPr lang="fr-FR" sz="4000" b="1" dirty="0"/>
                <a:t>)</a:t>
              </a:r>
              <a:r>
                <a:rPr lang="fr-FR" sz="4000" dirty="0"/>
                <a:t> </a:t>
              </a:r>
            </a:p>
          </p:txBody>
        </p:sp>
        <p:sp>
          <p:nvSpPr>
            <p:cNvPr id="6" name="Flèche droite 5"/>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Rectangle 6"/>
          <p:cNvSpPr/>
          <p:nvPr/>
        </p:nvSpPr>
        <p:spPr>
          <a:xfrm>
            <a:off x="1259632" y="991591"/>
            <a:ext cx="6371316" cy="646331"/>
          </a:xfrm>
          <a:prstGeom prst="rect">
            <a:avLst/>
          </a:prstGeom>
        </p:spPr>
        <p:txBody>
          <a:bodyPr wrap="square">
            <a:spAutoFit/>
          </a:bodyPr>
          <a:lstStyle/>
          <a:p>
            <a:r>
              <a:rPr lang="fr-FR" b="1" u="sng" dirty="0"/>
              <a:t>Les micro-ordinateurs et les </a:t>
            </a:r>
            <a:r>
              <a:rPr lang="fr-FR" b="1" u="sng" dirty="0" smtClean="0"/>
              <a:t>systèmes d'exploitation </a:t>
            </a:r>
            <a:r>
              <a:rPr lang="fr-FR" b="1" u="sng" dirty="0"/>
              <a:t>actuels</a:t>
            </a:r>
            <a:endParaRPr lang="fr-FR" dirty="0"/>
          </a:p>
          <a:p>
            <a:endParaRPr lang="fr-FR" u="sng" dirty="0"/>
          </a:p>
        </p:txBody>
      </p:sp>
      <p:sp>
        <p:nvSpPr>
          <p:cNvPr id="8" name="Rectangle 7"/>
          <p:cNvSpPr/>
          <p:nvPr/>
        </p:nvSpPr>
        <p:spPr>
          <a:xfrm>
            <a:off x="1259632" y="1647743"/>
            <a:ext cx="6972261" cy="369332"/>
          </a:xfrm>
          <a:prstGeom prst="rect">
            <a:avLst/>
          </a:prstGeom>
        </p:spPr>
        <p:txBody>
          <a:bodyPr wrap="square">
            <a:spAutoFit/>
          </a:bodyPr>
          <a:lstStyle/>
          <a:p>
            <a:r>
              <a:rPr lang="fr-FR" b="1" dirty="0" smtClean="0">
                <a:solidFill>
                  <a:srgbClr val="000000"/>
                </a:solidFill>
                <a:ea typeface="Times New Roman" panose="02020603050405020304" pitchFamily="18" charset="0"/>
              </a:rPr>
              <a:t>Xerox – le « Star 8010 » - </a:t>
            </a:r>
            <a:r>
              <a:rPr lang="fr-FR" b="1" dirty="0" err="1" smtClean="0">
                <a:solidFill>
                  <a:srgbClr val="000000"/>
                </a:solidFill>
                <a:ea typeface="Times New Roman" panose="02020603050405020304" pitchFamily="18" charset="0"/>
              </a:rPr>
              <a:t>Drag&amp;Drop</a:t>
            </a:r>
            <a:r>
              <a:rPr lang="fr-FR" b="1" dirty="0" smtClean="0">
                <a:solidFill>
                  <a:srgbClr val="000000"/>
                </a:solidFill>
                <a:ea typeface="Times New Roman" panose="02020603050405020304" pitchFamily="18" charset="0"/>
              </a:rPr>
              <a:t>, Copier Coller, Menu contextuels</a:t>
            </a:r>
            <a:endParaRPr lang="fr-FR" b="1" dirty="0"/>
          </a:p>
        </p:txBody>
      </p:sp>
      <p:grpSp>
        <p:nvGrpSpPr>
          <p:cNvPr id="2" name="Groupe 1"/>
          <p:cNvGrpSpPr/>
          <p:nvPr/>
        </p:nvGrpSpPr>
        <p:grpSpPr>
          <a:xfrm>
            <a:off x="8273567" y="1384318"/>
            <a:ext cx="1023028" cy="5271917"/>
            <a:chOff x="8273567" y="1384318"/>
            <a:chExt cx="1023028" cy="5193917"/>
          </a:xfrm>
        </p:grpSpPr>
        <p:sp>
          <p:nvSpPr>
            <p:cNvPr id="9" name="ZoneTexte 8"/>
            <p:cNvSpPr txBox="1"/>
            <p:nvPr/>
          </p:nvSpPr>
          <p:spPr>
            <a:xfrm>
              <a:off x="8432499" y="1384318"/>
              <a:ext cx="864096" cy="369332"/>
            </a:xfrm>
            <a:prstGeom prst="rect">
              <a:avLst/>
            </a:prstGeom>
            <a:noFill/>
          </p:spPr>
          <p:txBody>
            <a:bodyPr wrap="square" rtlCol="0">
              <a:spAutoFit/>
            </a:bodyPr>
            <a:lstStyle/>
            <a:p>
              <a:r>
                <a:rPr lang="fr-FR" dirty="0" smtClean="0"/>
                <a:t>1981</a:t>
              </a:r>
              <a:endParaRPr lang="fr-FR" dirty="0"/>
            </a:p>
          </p:txBody>
        </p:sp>
        <p:sp>
          <p:nvSpPr>
            <p:cNvPr id="10" name="ZoneTexte 9"/>
            <p:cNvSpPr txBox="1"/>
            <p:nvPr/>
          </p:nvSpPr>
          <p:spPr>
            <a:xfrm>
              <a:off x="8367423" y="6208903"/>
              <a:ext cx="864096" cy="369332"/>
            </a:xfrm>
            <a:prstGeom prst="rect">
              <a:avLst/>
            </a:prstGeom>
            <a:noFill/>
          </p:spPr>
          <p:txBody>
            <a:bodyPr wrap="square" rtlCol="0">
              <a:spAutoFit/>
            </a:bodyPr>
            <a:lstStyle/>
            <a:p>
              <a:r>
                <a:rPr lang="fr-FR" dirty="0" smtClean="0"/>
                <a:t>1981</a:t>
              </a:r>
              <a:endParaRPr lang="fr-FR" dirty="0"/>
            </a:p>
          </p:txBody>
        </p:sp>
        <p:cxnSp>
          <p:nvCxnSpPr>
            <p:cNvPr id="11" name="Connecteur droit avec flèche 10"/>
            <p:cNvCxnSpPr/>
            <p:nvPr/>
          </p:nvCxnSpPr>
          <p:spPr>
            <a:xfrm>
              <a:off x="8273567" y="1495554"/>
              <a:ext cx="0" cy="50223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13" name="Bulle ronde 12"/>
          <p:cNvSpPr/>
          <p:nvPr/>
        </p:nvSpPr>
        <p:spPr>
          <a:xfrm rot="16200000">
            <a:off x="406915" y="1319962"/>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1981</a:t>
            </a:r>
            <a:endParaRPr lang="fr-FR" dirty="0">
              <a:ln w="0"/>
              <a:solidFill>
                <a:schemeClr val="tx1"/>
              </a:solidFill>
              <a:effectLst>
                <a:outerShdw blurRad="38100" dist="19050" dir="2700000" algn="tl" rotWithShape="0">
                  <a:schemeClr val="dk1">
                    <a:alpha val="40000"/>
                  </a:schemeClr>
                </a:outerShdw>
              </a:effectLst>
            </a:endParaRPr>
          </a:p>
        </p:txBody>
      </p:sp>
      <p:sp>
        <p:nvSpPr>
          <p:cNvPr id="14" name="Rectangle 13"/>
          <p:cNvSpPr/>
          <p:nvPr/>
        </p:nvSpPr>
        <p:spPr>
          <a:xfrm>
            <a:off x="3514130" y="5219634"/>
            <a:ext cx="4139068" cy="369332"/>
          </a:xfrm>
          <a:prstGeom prst="rect">
            <a:avLst/>
          </a:prstGeom>
        </p:spPr>
        <p:txBody>
          <a:bodyPr wrap="square">
            <a:spAutoFit/>
          </a:bodyPr>
          <a:lstStyle/>
          <a:p>
            <a:r>
              <a:rPr lang="fr-FR" b="1" dirty="0" smtClean="0">
                <a:solidFill>
                  <a:srgbClr val="000000"/>
                </a:solidFill>
                <a:ea typeface="Times New Roman" panose="02020603050405020304" pitchFamily="18" charset="0"/>
                <a:cs typeface="Arial" panose="020B0604020202020204" pitchFamily="34" charset="0"/>
              </a:rPr>
              <a:t>1</a:t>
            </a:r>
            <a:r>
              <a:rPr lang="fr-FR" b="1" baseline="30000" dirty="0" smtClean="0">
                <a:solidFill>
                  <a:srgbClr val="000000"/>
                </a:solidFill>
                <a:ea typeface="Times New Roman" panose="02020603050405020304" pitchFamily="18" charset="0"/>
                <a:cs typeface="Arial" panose="020B0604020202020204" pitchFamily="34" charset="0"/>
              </a:rPr>
              <a:t>ère</a:t>
            </a:r>
            <a:r>
              <a:rPr lang="fr-FR" b="1" dirty="0" smtClean="0">
                <a:solidFill>
                  <a:srgbClr val="000000"/>
                </a:solidFill>
                <a:ea typeface="Times New Roman" panose="02020603050405020304" pitchFamily="18" charset="0"/>
                <a:cs typeface="Arial" panose="020B0604020202020204" pitchFamily="34" charset="0"/>
              </a:rPr>
              <a:t> RAM dynamique - IBM - 288 Ko </a:t>
            </a:r>
            <a:endParaRPr lang="fr-FR" dirty="0"/>
          </a:p>
        </p:txBody>
      </p:sp>
      <p:sp>
        <p:nvSpPr>
          <p:cNvPr id="15" name="Rectangle 14"/>
          <p:cNvSpPr/>
          <p:nvPr/>
        </p:nvSpPr>
        <p:spPr>
          <a:xfrm>
            <a:off x="1237705" y="2139625"/>
            <a:ext cx="7016114" cy="369332"/>
          </a:xfrm>
          <a:prstGeom prst="rect">
            <a:avLst/>
          </a:prstGeom>
        </p:spPr>
        <p:txBody>
          <a:bodyPr wrap="square">
            <a:spAutoFit/>
          </a:bodyPr>
          <a:lstStyle/>
          <a:p>
            <a:r>
              <a:rPr lang="fr-FR" b="1" dirty="0" smtClean="0"/>
              <a:t>IBM sort son PC avec PC-DOS </a:t>
            </a:r>
            <a:r>
              <a:rPr lang="fr-FR" i="1" dirty="0" smtClean="0"/>
              <a:t>(système 16 bits)</a:t>
            </a:r>
            <a:endParaRPr lang="fr-FR" i="1" dirty="0"/>
          </a:p>
        </p:txBody>
      </p:sp>
      <p:sp>
        <p:nvSpPr>
          <p:cNvPr id="16" name="Rectangle 15"/>
          <p:cNvSpPr/>
          <p:nvPr/>
        </p:nvSpPr>
        <p:spPr>
          <a:xfrm>
            <a:off x="1187624" y="4435272"/>
            <a:ext cx="6972261" cy="369332"/>
          </a:xfrm>
          <a:prstGeom prst="rect">
            <a:avLst/>
          </a:prstGeom>
        </p:spPr>
        <p:txBody>
          <a:bodyPr wrap="square">
            <a:spAutoFit/>
          </a:bodyPr>
          <a:lstStyle/>
          <a:p>
            <a:r>
              <a:rPr lang="fr-FR" i="1" dirty="0" smtClean="0"/>
              <a:t>« Lotus 123 » 1</a:t>
            </a:r>
            <a:r>
              <a:rPr lang="fr-FR" i="1" baseline="30000" dirty="0" smtClean="0"/>
              <a:t>ER</a:t>
            </a:r>
            <a:r>
              <a:rPr lang="fr-FR" i="1" dirty="0" smtClean="0"/>
              <a:t> tableur pour le PC d’IBM</a:t>
            </a:r>
            <a:endParaRPr lang="fr-FR" i="1" dirty="0"/>
          </a:p>
        </p:txBody>
      </p:sp>
      <p:sp>
        <p:nvSpPr>
          <p:cNvPr id="17" name="Rectangle 16"/>
          <p:cNvSpPr/>
          <p:nvPr/>
        </p:nvSpPr>
        <p:spPr>
          <a:xfrm>
            <a:off x="1259632" y="4072734"/>
            <a:ext cx="6972261" cy="369332"/>
          </a:xfrm>
          <a:prstGeom prst="rect">
            <a:avLst/>
          </a:prstGeom>
        </p:spPr>
        <p:txBody>
          <a:bodyPr wrap="square">
            <a:spAutoFit/>
          </a:bodyPr>
          <a:lstStyle/>
          <a:p>
            <a:r>
              <a:rPr lang="fr-FR" i="1" dirty="0" smtClean="0"/>
              <a:t>« Vision » 1</a:t>
            </a:r>
            <a:r>
              <a:rPr lang="fr-FR" i="1" baseline="30000" dirty="0" smtClean="0"/>
              <a:t>ER</a:t>
            </a:r>
            <a:r>
              <a:rPr lang="fr-FR" i="1" dirty="0" smtClean="0"/>
              <a:t> logiciel intégré</a:t>
            </a:r>
            <a:endParaRPr lang="fr-FR" i="1" dirty="0"/>
          </a:p>
        </p:txBody>
      </p:sp>
      <p:sp>
        <p:nvSpPr>
          <p:cNvPr id="18" name="Rectangle 17"/>
          <p:cNvSpPr/>
          <p:nvPr/>
        </p:nvSpPr>
        <p:spPr>
          <a:xfrm>
            <a:off x="3514130" y="5698224"/>
            <a:ext cx="4665582" cy="646331"/>
          </a:xfrm>
          <a:prstGeom prst="rect">
            <a:avLst/>
          </a:prstGeom>
        </p:spPr>
        <p:txBody>
          <a:bodyPr wrap="square">
            <a:spAutoFit/>
          </a:bodyPr>
          <a:lstStyle/>
          <a:p>
            <a:r>
              <a:rPr lang="fr-FR" b="1" dirty="0" smtClean="0"/>
              <a:t>« L’Osborne 1 » 1</a:t>
            </a:r>
            <a:r>
              <a:rPr lang="fr-FR" b="1" baseline="30000" dirty="0" smtClean="0"/>
              <a:t>er</a:t>
            </a:r>
            <a:r>
              <a:rPr lang="fr-FR" b="1" dirty="0" smtClean="0"/>
              <a:t> ordinateur « Portable »</a:t>
            </a:r>
          </a:p>
          <a:p>
            <a:r>
              <a:rPr lang="fr-FR" i="1" dirty="0" smtClean="0"/>
              <a:t>(11 Kilos)</a:t>
            </a:r>
            <a:endParaRPr lang="fr-FR" i="1" dirty="0"/>
          </a:p>
        </p:txBody>
      </p:sp>
      <p:pic>
        <p:nvPicPr>
          <p:cNvPr id="19" name="Picture 2" descr="http://www.digibarn.com/collections/screenshots/xerox-star-8010/xerox-star-8010-05.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940152" y="2094483"/>
            <a:ext cx="1944970" cy="212754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 descr="xeroxsta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6" y="2723972"/>
            <a:ext cx="1380894" cy="1334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 name="Connecteur droit avec flèche 20"/>
          <p:cNvCxnSpPr/>
          <p:nvPr/>
        </p:nvCxnSpPr>
        <p:spPr>
          <a:xfrm>
            <a:off x="3419872" y="2004128"/>
            <a:ext cx="2376264" cy="4904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p:nvPr/>
        </p:nvCxnSpPr>
        <p:spPr>
          <a:xfrm>
            <a:off x="1800732" y="2477177"/>
            <a:ext cx="1619140" cy="5924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1187610" y="4741044"/>
            <a:ext cx="4776949" cy="369332"/>
          </a:xfrm>
          <a:prstGeom prst="rect">
            <a:avLst/>
          </a:prstGeom>
        </p:spPr>
        <p:txBody>
          <a:bodyPr wrap="none">
            <a:spAutoFit/>
          </a:bodyPr>
          <a:lstStyle/>
          <a:p>
            <a:r>
              <a:rPr lang="fr-FR" b="1" dirty="0" err="1">
                <a:solidFill>
                  <a:srgbClr val="000000"/>
                </a:solidFill>
                <a:ea typeface="Times New Roman" panose="02020603050405020304" pitchFamily="18" charset="0"/>
              </a:rPr>
              <a:t>Acorn</a:t>
            </a:r>
            <a:r>
              <a:rPr lang="fr-FR" b="1" dirty="0">
                <a:solidFill>
                  <a:srgbClr val="000000"/>
                </a:solidFill>
                <a:ea typeface="Times New Roman" panose="02020603050405020304" pitchFamily="18" charset="0"/>
              </a:rPr>
              <a:t> commercialise le </a:t>
            </a:r>
            <a:r>
              <a:rPr lang="fr-FR" b="1" dirty="0" smtClean="0">
                <a:solidFill>
                  <a:srgbClr val="000000"/>
                </a:solidFill>
                <a:ea typeface="Times New Roman" panose="02020603050405020304" pitchFamily="18" charset="0"/>
              </a:rPr>
              <a:t>Proton </a:t>
            </a:r>
            <a:r>
              <a:rPr lang="fr-FR" i="1" dirty="0" smtClean="0"/>
              <a:t>(BBC- ordinateur)</a:t>
            </a:r>
            <a:endParaRPr lang="fr-FR" b="1" i="1" dirty="0"/>
          </a:p>
        </p:txBody>
      </p:sp>
      <p:pic>
        <p:nvPicPr>
          <p:cNvPr id="24" name="Picture 4" descr="osborn1-1"/>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289035" y="5185092"/>
            <a:ext cx="1947543" cy="1641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Espace réservé du numéro de diapositive 24"/>
          <p:cNvSpPr>
            <a:spLocks noGrp="1"/>
          </p:cNvSpPr>
          <p:nvPr>
            <p:ph type="sldNum" sz="quarter" idx="12"/>
          </p:nvPr>
        </p:nvSpPr>
        <p:spPr>
          <a:xfrm>
            <a:off x="7070807" y="6489804"/>
            <a:ext cx="2133600" cy="365125"/>
          </a:xfrm>
        </p:spPr>
        <p:txBody>
          <a:bodyPr/>
          <a:lstStyle/>
          <a:p>
            <a:fld id="{33D6E5A2-EC83-451F-A719-9AC1370DD5CF}" type="slidenum">
              <a:rPr lang="fr-FR" smtClean="0"/>
              <a:pPr/>
              <a:t>22</a:t>
            </a:fld>
            <a:endParaRPr kumimoji="0" lang="fr-FR" dirty="0"/>
          </a:p>
        </p:txBody>
      </p:sp>
    </p:spTree>
    <p:extLst>
      <p:ext uri="{BB962C8B-B14F-4D97-AF65-F5344CB8AC3E}">
        <p14:creationId xmlns:p14="http://schemas.microsoft.com/office/powerpoint/2010/main" val="8150071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10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1000"/>
                            </p:stCondLst>
                            <p:childTnLst>
                              <p:par>
                                <p:cTn id="8" presetID="16" presetClass="entr" presetSubtype="21"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10"/>
                                        <p:tgtEl>
                                          <p:spTgt spid="7"/>
                                        </p:tgtEl>
                                      </p:cBhvr>
                                    </p:animEffect>
                                  </p:childTnLst>
                                </p:cTn>
                              </p:par>
                            </p:childTnLst>
                          </p:cTn>
                        </p:par>
                        <p:par>
                          <p:cTn id="11" fill="hold">
                            <p:stCondLst>
                              <p:cond delay="101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heel(1)">
                                      <p:cBhvr>
                                        <p:cTn id="22" dur="2000"/>
                                        <p:tgtEl>
                                          <p:spTgt spid="8"/>
                                        </p:tgtEl>
                                      </p:cBhvr>
                                    </p:animEffect>
                                  </p:childTnLst>
                                </p:cTn>
                              </p:par>
                              <p:par>
                                <p:cTn id="23" presetID="21" presetClass="entr" presetSubtype="1"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heel(1)">
                                      <p:cBhvr>
                                        <p:cTn id="25" dur="2000"/>
                                        <p:tgtEl>
                                          <p:spTgt spid="21"/>
                                        </p:tgtEl>
                                      </p:cBhvr>
                                    </p:animEffect>
                                  </p:childTnLst>
                                </p:cTn>
                              </p:par>
                              <p:par>
                                <p:cTn id="26" presetID="21" presetClass="entr" presetSubtype="1"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heel(1)">
                                      <p:cBhvr>
                                        <p:cTn id="28" dur="20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heel(1)">
                                      <p:cBhvr>
                                        <p:cTn id="33" dur="2000"/>
                                        <p:tgtEl>
                                          <p:spTgt spid="15"/>
                                        </p:tgtEl>
                                      </p:cBhvr>
                                    </p:animEffect>
                                  </p:childTnLst>
                                </p:cTn>
                              </p:par>
                              <p:par>
                                <p:cTn id="34" presetID="21" presetClass="entr" presetSubtype="1"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heel(1)">
                                      <p:cBhvr>
                                        <p:cTn id="36" dur="2000"/>
                                        <p:tgtEl>
                                          <p:spTgt spid="22"/>
                                        </p:tgtEl>
                                      </p:cBhvr>
                                    </p:animEffect>
                                  </p:childTnLst>
                                </p:cTn>
                              </p:par>
                              <p:par>
                                <p:cTn id="37" presetID="21" presetClass="entr" presetSubtype="1"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heel(1)">
                                      <p:cBhvr>
                                        <p:cTn id="39" dur="20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ppt_x"/>
                                          </p:val>
                                        </p:tav>
                                        <p:tav tm="100000">
                                          <p:val>
                                            <p:strVal val="#ppt_x"/>
                                          </p:val>
                                        </p:tav>
                                      </p:tavLst>
                                    </p:anim>
                                    <p:anim calcmode="lin" valueType="num">
                                      <p:cBhvr additive="base">
                                        <p:cTn id="4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ppt_x"/>
                                          </p:val>
                                        </p:tav>
                                        <p:tav tm="100000">
                                          <p:val>
                                            <p:strVal val="#ppt_x"/>
                                          </p:val>
                                        </p:tav>
                                      </p:tavLst>
                                    </p:anim>
                                    <p:anim calcmode="lin" valueType="num">
                                      <p:cBhvr additive="base">
                                        <p:cTn id="5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ppt_x"/>
                                          </p:val>
                                        </p:tav>
                                        <p:tav tm="100000">
                                          <p:val>
                                            <p:strVal val="#ppt_x"/>
                                          </p:val>
                                        </p:tav>
                                      </p:tavLst>
                                    </p:anim>
                                    <p:anim calcmode="lin" valueType="num">
                                      <p:cBhvr additive="base">
                                        <p:cTn id="5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ppt_x"/>
                                          </p:val>
                                        </p:tav>
                                        <p:tav tm="100000">
                                          <p:val>
                                            <p:strVal val="#ppt_x"/>
                                          </p:val>
                                        </p:tav>
                                      </p:tavLst>
                                    </p:anim>
                                    <p:anim calcmode="lin" valueType="num">
                                      <p:cBhvr additive="base">
                                        <p:cTn id="6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1" presetClass="entr" presetSubtype="1" fill="hold" grpId="0" nodeType="click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heel(1)">
                                      <p:cBhvr>
                                        <p:cTn id="68" dur="2000"/>
                                        <p:tgtEl>
                                          <p:spTgt spid="18"/>
                                        </p:tgtEl>
                                      </p:cBhvr>
                                    </p:animEffect>
                                  </p:childTnLst>
                                </p:cTn>
                              </p:par>
                              <p:par>
                                <p:cTn id="69" presetID="21" presetClass="entr" presetSubtype="1" fill="hold"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heel(1)">
                                      <p:cBhvr>
                                        <p:cTn id="71"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3" grpId="0" animBg="1"/>
      <p:bldP spid="14" grpId="0"/>
      <p:bldP spid="15" grpId="0"/>
      <p:bldP spid="16" grpId="0"/>
      <p:bldP spid="17" grpId="0"/>
      <p:bldP spid="18"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7765662" cy="16476125"/>
          </a:xfrm>
          <a:prstGeom prst="rect">
            <a:avLst/>
          </a:prstGeom>
        </p:spPr>
      </p:pic>
      <p:sp>
        <p:nvSpPr>
          <p:cNvPr id="3" name="AutoShape 3" descr="Résultat de recherche d'images pour &quot;Atanasoff-Berry Computer&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1259632" y="1268760"/>
            <a:ext cx="6371316" cy="646331"/>
          </a:xfrm>
          <a:prstGeom prst="rect">
            <a:avLst/>
          </a:prstGeom>
        </p:spPr>
        <p:txBody>
          <a:bodyPr wrap="square">
            <a:spAutoFit/>
          </a:bodyPr>
          <a:lstStyle/>
          <a:p>
            <a:r>
              <a:rPr lang="fr-FR" b="1" u="sng" dirty="0"/>
              <a:t>Les micro-ordinateurs et les </a:t>
            </a:r>
            <a:r>
              <a:rPr lang="fr-FR" b="1" u="sng" dirty="0" smtClean="0"/>
              <a:t>systèmes d'exploitation </a:t>
            </a:r>
            <a:r>
              <a:rPr lang="fr-FR" b="1" u="sng" dirty="0"/>
              <a:t>actuels</a:t>
            </a:r>
            <a:endParaRPr lang="fr-FR" dirty="0"/>
          </a:p>
          <a:p>
            <a:endParaRPr lang="fr-FR" u="sng" dirty="0"/>
          </a:p>
        </p:txBody>
      </p:sp>
      <p:sp>
        <p:nvSpPr>
          <p:cNvPr id="5" name="Rectangle 4"/>
          <p:cNvSpPr/>
          <p:nvPr/>
        </p:nvSpPr>
        <p:spPr>
          <a:xfrm>
            <a:off x="1259632" y="1898846"/>
            <a:ext cx="3465621" cy="369332"/>
          </a:xfrm>
          <a:prstGeom prst="rect">
            <a:avLst/>
          </a:prstGeom>
        </p:spPr>
        <p:txBody>
          <a:bodyPr wrap="square">
            <a:spAutoFit/>
          </a:bodyPr>
          <a:lstStyle/>
          <a:p>
            <a:r>
              <a:rPr lang="fr-FR" b="1" dirty="0"/>
              <a:t>Compaq Computers</a:t>
            </a:r>
          </a:p>
        </p:txBody>
      </p:sp>
      <p:grpSp>
        <p:nvGrpSpPr>
          <p:cNvPr id="2" name="Groupe 1"/>
          <p:cNvGrpSpPr/>
          <p:nvPr/>
        </p:nvGrpSpPr>
        <p:grpSpPr>
          <a:xfrm>
            <a:off x="8273567" y="1545759"/>
            <a:ext cx="957952" cy="5082668"/>
            <a:chOff x="8273567" y="1545759"/>
            <a:chExt cx="957952" cy="5082668"/>
          </a:xfrm>
        </p:grpSpPr>
        <p:sp>
          <p:nvSpPr>
            <p:cNvPr id="6" name="ZoneTexte 5"/>
            <p:cNvSpPr txBox="1"/>
            <p:nvPr/>
          </p:nvSpPr>
          <p:spPr>
            <a:xfrm>
              <a:off x="8367423" y="1545759"/>
              <a:ext cx="864096" cy="369332"/>
            </a:xfrm>
            <a:prstGeom prst="rect">
              <a:avLst/>
            </a:prstGeom>
            <a:noFill/>
          </p:spPr>
          <p:txBody>
            <a:bodyPr wrap="square" rtlCol="0">
              <a:spAutoFit/>
            </a:bodyPr>
            <a:lstStyle/>
            <a:p>
              <a:r>
                <a:rPr lang="fr-FR" dirty="0" smtClean="0"/>
                <a:t>1982</a:t>
              </a:r>
              <a:endParaRPr lang="fr-FR" dirty="0"/>
            </a:p>
          </p:txBody>
        </p:sp>
        <p:sp>
          <p:nvSpPr>
            <p:cNvPr id="7" name="ZoneTexte 6"/>
            <p:cNvSpPr txBox="1"/>
            <p:nvPr/>
          </p:nvSpPr>
          <p:spPr>
            <a:xfrm>
              <a:off x="8362857" y="6259095"/>
              <a:ext cx="864096" cy="369332"/>
            </a:xfrm>
            <a:prstGeom prst="rect">
              <a:avLst/>
            </a:prstGeom>
            <a:noFill/>
          </p:spPr>
          <p:txBody>
            <a:bodyPr wrap="square" rtlCol="0">
              <a:spAutoFit/>
            </a:bodyPr>
            <a:lstStyle/>
            <a:p>
              <a:r>
                <a:rPr lang="fr-FR" dirty="0" smtClean="0"/>
                <a:t>1983</a:t>
              </a:r>
              <a:endParaRPr lang="fr-FR" dirty="0"/>
            </a:p>
          </p:txBody>
        </p:sp>
        <p:cxnSp>
          <p:nvCxnSpPr>
            <p:cNvPr id="8" name="Connecteur droit avec flèche 7"/>
            <p:cNvCxnSpPr/>
            <p:nvPr/>
          </p:nvCxnSpPr>
          <p:spPr>
            <a:xfrm flipH="1">
              <a:off x="8273567" y="1764570"/>
              <a:ext cx="34608" cy="47532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9" name="Bulle ronde 8"/>
          <p:cNvSpPr/>
          <p:nvPr/>
        </p:nvSpPr>
        <p:spPr>
          <a:xfrm rot="16200000">
            <a:off x="447664" y="1571065"/>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1982</a:t>
            </a:r>
            <a:endParaRPr lang="fr-FR" dirty="0">
              <a:ln w="0"/>
              <a:solidFill>
                <a:schemeClr val="tx1"/>
              </a:solidFill>
              <a:effectLst>
                <a:outerShdw blurRad="38100" dist="19050" dir="2700000" algn="tl" rotWithShape="0">
                  <a:schemeClr val="dk1">
                    <a:alpha val="40000"/>
                  </a:schemeClr>
                </a:outerShdw>
              </a:effectLst>
            </a:endParaRPr>
          </a:p>
        </p:txBody>
      </p:sp>
      <p:sp>
        <p:nvSpPr>
          <p:cNvPr id="10" name="Bulle ronde 9"/>
          <p:cNvSpPr/>
          <p:nvPr/>
        </p:nvSpPr>
        <p:spPr>
          <a:xfrm rot="16200000">
            <a:off x="398554" y="4891860"/>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1983</a:t>
            </a:r>
            <a:endParaRPr lang="fr-FR" dirty="0">
              <a:ln w="0"/>
              <a:solidFill>
                <a:schemeClr val="tx1"/>
              </a:solidFill>
              <a:effectLst>
                <a:outerShdw blurRad="38100" dist="19050" dir="2700000" algn="tl" rotWithShape="0">
                  <a:schemeClr val="dk1">
                    <a:alpha val="40000"/>
                  </a:schemeClr>
                </a:outerShdw>
              </a:effectLst>
            </a:endParaRPr>
          </a:p>
        </p:txBody>
      </p:sp>
      <p:sp>
        <p:nvSpPr>
          <p:cNvPr id="11" name="Rectangle 10"/>
          <p:cNvSpPr/>
          <p:nvPr/>
        </p:nvSpPr>
        <p:spPr>
          <a:xfrm>
            <a:off x="1256389" y="2337721"/>
            <a:ext cx="6605862" cy="369332"/>
          </a:xfrm>
          <a:prstGeom prst="rect">
            <a:avLst/>
          </a:prstGeom>
        </p:spPr>
        <p:txBody>
          <a:bodyPr wrap="square">
            <a:spAutoFit/>
          </a:bodyPr>
          <a:lstStyle/>
          <a:p>
            <a:r>
              <a:rPr lang="fr-FR" b="1" dirty="0" smtClean="0">
                <a:solidFill>
                  <a:srgbClr val="000000"/>
                </a:solidFill>
                <a:ea typeface="Times New Roman" panose="02020603050405020304" pitchFamily="18" charset="0"/>
                <a:cs typeface="Arial" panose="020B0604020202020204" pitchFamily="34" charset="0"/>
              </a:rPr>
              <a:t>Micro-processeur Intel 16 bits – 80286 - adressage 16 Mo</a:t>
            </a:r>
            <a:endParaRPr lang="fr-FR" dirty="0"/>
          </a:p>
        </p:txBody>
      </p:sp>
      <p:sp>
        <p:nvSpPr>
          <p:cNvPr id="13" name="Rectangle 12"/>
          <p:cNvSpPr/>
          <p:nvPr/>
        </p:nvSpPr>
        <p:spPr>
          <a:xfrm>
            <a:off x="1293444" y="2697769"/>
            <a:ext cx="6748820" cy="369332"/>
          </a:xfrm>
          <a:prstGeom prst="rect">
            <a:avLst/>
          </a:prstGeom>
        </p:spPr>
        <p:txBody>
          <a:bodyPr wrap="square">
            <a:spAutoFit/>
          </a:bodyPr>
          <a:lstStyle/>
          <a:p>
            <a:r>
              <a:rPr lang="fr-FR" i="1" dirty="0">
                <a:solidFill>
                  <a:srgbClr val="000000"/>
                </a:solidFill>
                <a:ea typeface="Times New Roman" panose="02020603050405020304" pitchFamily="18" charset="0"/>
              </a:rPr>
              <a:t>Le DOS n'a pas été prévu pour exploiter plus </a:t>
            </a:r>
            <a:r>
              <a:rPr lang="fr-FR" i="1" dirty="0" smtClean="0">
                <a:solidFill>
                  <a:srgbClr val="000000"/>
                </a:solidFill>
                <a:ea typeface="Times New Roman" panose="02020603050405020304" pitchFamily="18" charset="0"/>
              </a:rPr>
              <a:t>d’1 Mo …</a:t>
            </a:r>
            <a:endParaRPr lang="fr-FR" sz="3200" i="1" dirty="0">
              <a:effectLst/>
              <a:ea typeface="Times New Roman" panose="02020603050405020304" pitchFamily="18" charset="0"/>
            </a:endParaRPr>
          </a:p>
        </p:txBody>
      </p:sp>
      <p:sp>
        <p:nvSpPr>
          <p:cNvPr id="14" name="Rectangle 13"/>
          <p:cNvSpPr/>
          <p:nvPr/>
        </p:nvSpPr>
        <p:spPr>
          <a:xfrm>
            <a:off x="1293444" y="3284277"/>
            <a:ext cx="4351546" cy="369332"/>
          </a:xfrm>
          <a:prstGeom prst="rect">
            <a:avLst/>
          </a:prstGeom>
        </p:spPr>
        <p:txBody>
          <a:bodyPr wrap="square">
            <a:spAutoFit/>
          </a:bodyPr>
          <a:lstStyle/>
          <a:p>
            <a:r>
              <a:rPr lang="fr-FR" b="1" dirty="0" smtClean="0"/>
              <a:t>Microsoft lance son tableur « </a:t>
            </a:r>
            <a:r>
              <a:rPr lang="fr-FR" b="1" dirty="0" err="1" smtClean="0"/>
              <a:t>Multiplan</a:t>
            </a:r>
            <a:r>
              <a:rPr lang="fr-FR" b="1" dirty="0" smtClean="0"/>
              <a:t> »</a:t>
            </a:r>
            <a:endParaRPr lang="fr-FR" b="1" dirty="0"/>
          </a:p>
        </p:txBody>
      </p:sp>
      <p:sp>
        <p:nvSpPr>
          <p:cNvPr id="15" name="Rectangle 14"/>
          <p:cNvSpPr/>
          <p:nvPr/>
        </p:nvSpPr>
        <p:spPr>
          <a:xfrm>
            <a:off x="1325864" y="3859095"/>
            <a:ext cx="4432560" cy="646331"/>
          </a:xfrm>
          <a:prstGeom prst="rect">
            <a:avLst/>
          </a:prstGeom>
        </p:spPr>
        <p:txBody>
          <a:bodyPr wrap="none">
            <a:spAutoFit/>
          </a:bodyPr>
          <a:lstStyle/>
          <a:p>
            <a:r>
              <a:rPr lang="fr-FR" b="1" dirty="0">
                <a:solidFill>
                  <a:srgbClr val="000000"/>
                </a:solidFill>
                <a:ea typeface="Times New Roman" panose="02020603050405020304" pitchFamily="18" charset="0"/>
              </a:rPr>
              <a:t>Compaq Portable PC </a:t>
            </a:r>
            <a:r>
              <a:rPr lang="fr-FR" b="1" dirty="0" smtClean="0">
                <a:solidFill>
                  <a:srgbClr val="000000"/>
                </a:solidFill>
                <a:ea typeface="Times New Roman" panose="02020603050405020304" pitchFamily="18" charset="0"/>
              </a:rPr>
              <a:t>– 8088 - </a:t>
            </a:r>
            <a:r>
              <a:rPr lang="fr-FR" b="1" dirty="0" smtClean="0"/>
              <a:t>128 </a:t>
            </a:r>
            <a:r>
              <a:rPr lang="fr-FR" b="1" dirty="0"/>
              <a:t>Ko de </a:t>
            </a:r>
            <a:r>
              <a:rPr lang="fr-FR" b="1" dirty="0" smtClean="0"/>
              <a:t>Ram</a:t>
            </a:r>
          </a:p>
          <a:p>
            <a:r>
              <a:rPr lang="fr-FR" i="1" dirty="0" smtClean="0"/>
              <a:t>Ecran 9 » monochrome – 12 Kg</a:t>
            </a:r>
            <a:r>
              <a:rPr lang="fr-FR" i="1" dirty="0" smtClean="0">
                <a:solidFill>
                  <a:srgbClr val="000000"/>
                </a:solidFill>
                <a:ea typeface="Times New Roman" panose="02020603050405020304" pitchFamily="18" charset="0"/>
              </a:rPr>
              <a:t> </a:t>
            </a:r>
            <a:endParaRPr lang="fr-FR" i="1" dirty="0"/>
          </a:p>
        </p:txBody>
      </p:sp>
      <p:sp>
        <p:nvSpPr>
          <p:cNvPr id="16" name="Rectangle 15"/>
          <p:cNvSpPr/>
          <p:nvPr/>
        </p:nvSpPr>
        <p:spPr>
          <a:xfrm>
            <a:off x="1275262" y="5785073"/>
            <a:ext cx="6155633" cy="369332"/>
          </a:xfrm>
          <a:prstGeom prst="rect">
            <a:avLst/>
          </a:prstGeom>
        </p:spPr>
        <p:txBody>
          <a:bodyPr wrap="square">
            <a:spAutoFit/>
          </a:bodyPr>
          <a:lstStyle/>
          <a:p>
            <a:pPr>
              <a:spcAft>
                <a:spcPts val="0"/>
              </a:spcAft>
            </a:pPr>
            <a:r>
              <a:rPr lang="fr-FR" b="1" dirty="0" smtClean="0">
                <a:solidFill>
                  <a:srgbClr val="000000"/>
                </a:solidFill>
                <a:ea typeface="Times New Roman" panose="02020603050405020304" pitchFamily="18" charset="0"/>
              </a:rPr>
              <a:t>Apple – « Lisa Computer » </a:t>
            </a:r>
            <a:r>
              <a:rPr lang="fr-FR" i="1" dirty="0" smtClean="0">
                <a:solidFill>
                  <a:srgbClr val="000000"/>
                </a:solidFill>
                <a:ea typeface="Times New Roman" panose="02020603050405020304" pitchFamily="18" charset="0"/>
              </a:rPr>
              <a:t>(</a:t>
            </a:r>
            <a:r>
              <a:rPr lang="fr-FR" i="1" dirty="0"/>
              <a:t>multitâche </a:t>
            </a:r>
            <a:r>
              <a:rPr lang="fr-FR" i="1" dirty="0" smtClean="0"/>
              <a:t>coopératif</a:t>
            </a:r>
            <a:r>
              <a:rPr lang="fr-FR" u="sng" dirty="0" smtClean="0"/>
              <a:t>)</a:t>
            </a:r>
            <a:endParaRPr lang="fr-FR" dirty="0">
              <a:effectLst/>
              <a:ea typeface="Times New Roman" panose="02020603050405020304" pitchFamily="18" charset="0"/>
            </a:endParaRPr>
          </a:p>
        </p:txBody>
      </p:sp>
      <p:sp>
        <p:nvSpPr>
          <p:cNvPr id="17" name="Rectangle 16"/>
          <p:cNvSpPr/>
          <p:nvPr/>
        </p:nvSpPr>
        <p:spPr>
          <a:xfrm>
            <a:off x="1275262" y="6259095"/>
            <a:ext cx="6535594" cy="369332"/>
          </a:xfrm>
          <a:prstGeom prst="rect">
            <a:avLst/>
          </a:prstGeom>
        </p:spPr>
        <p:txBody>
          <a:bodyPr wrap="square">
            <a:spAutoFit/>
          </a:bodyPr>
          <a:lstStyle/>
          <a:p>
            <a:r>
              <a:rPr lang="fr-FR" b="1" dirty="0" smtClean="0">
                <a:solidFill>
                  <a:srgbClr val="000000"/>
                </a:solidFill>
                <a:ea typeface="Times New Roman" panose="02020603050405020304" pitchFamily="18" charset="0"/>
              </a:rPr>
              <a:t>Le XT d’IBM - </a:t>
            </a:r>
            <a:r>
              <a:rPr lang="fr-FR" b="1" u="sng" dirty="0" smtClean="0">
                <a:solidFill>
                  <a:srgbClr val="000000"/>
                </a:solidFill>
                <a:ea typeface="Times New Roman" panose="02020603050405020304" pitchFamily="18" charset="0"/>
              </a:rPr>
              <a:t>disque </a:t>
            </a:r>
            <a:r>
              <a:rPr lang="fr-FR" b="1" u="sng" dirty="0">
                <a:solidFill>
                  <a:srgbClr val="000000"/>
                </a:solidFill>
                <a:ea typeface="Times New Roman" panose="02020603050405020304" pitchFamily="18" charset="0"/>
              </a:rPr>
              <a:t>dur </a:t>
            </a:r>
            <a:r>
              <a:rPr lang="fr-FR" b="1" u="sng" dirty="0" smtClean="0">
                <a:solidFill>
                  <a:srgbClr val="000000"/>
                </a:solidFill>
                <a:ea typeface="Times New Roman" panose="02020603050405020304" pitchFamily="18" charset="0"/>
              </a:rPr>
              <a:t>10 Mo</a:t>
            </a:r>
            <a:endParaRPr lang="fr-FR" b="1" u="sng" dirty="0"/>
          </a:p>
        </p:txBody>
      </p:sp>
      <p:sp>
        <p:nvSpPr>
          <p:cNvPr id="18" name="Rectangle 17"/>
          <p:cNvSpPr/>
          <p:nvPr/>
        </p:nvSpPr>
        <p:spPr>
          <a:xfrm>
            <a:off x="1260346" y="5265808"/>
            <a:ext cx="5327878" cy="369332"/>
          </a:xfrm>
          <a:prstGeom prst="rect">
            <a:avLst/>
          </a:prstGeom>
        </p:spPr>
        <p:txBody>
          <a:bodyPr wrap="square">
            <a:spAutoFit/>
          </a:bodyPr>
          <a:lstStyle/>
          <a:p>
            <a:r>
              <a:rPr lang="fr-FR" b="1" dirty="0"/>
              <a:t>Microsoft lance </a:t>
            </a:r>
            <a:r>
              <a:rPr lang="fr-FR" b="1" dirty="0" err="1"/>
              <a:t>Ms-Dos</a:t>
            </a:r>
            <a:r>
              <a:rPr lang="fr-FR" b="1" dirty="0"/>
              <a:t> 2 : </a:t>
            </a:r>
            <a:r>
              <a:rPr lang="fr-FR" b="1" dirty="0" smtClean="0"/>
              <a:t>gère les </a:t>
            </a:r>
            <a:r>
              <a:rPr lang="fr-FR" b="1" dirty="0"/>
              <a:t>disques durs </a:t>
            </a:r>
          </a:p>
        </p:txBody>
      </p:sp>
      <p:grpSp>
        <p:nvGrpSpPr>
          <p:cNvPr id="19" name="Groupe 18"/>
          <p:cNvGrpSpPr/>
          <p:nvPr/>
        </p:nvGrpSpPr>
        <p:grpSpPr>
          <a:xfrm>
            <a:off x="323528" y="260649"/>
            <a:ext cx="8640960" cy="707886"/>
            <a:chOff x="4176955" y="2543398"/>
            <a:chExt cx="6774889" cy="1415772"/>
          </a:xfrm>
        </p:grpSpPr>
        <p:sp>
          <p:nvSpPr>
            <p:cNvPr id="20" name="ZoneTexte 19"/>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Quatrième Génération (</a:t>
              </a:r>
              <a:r>
                <a:rPr lang="fr-FR" sz="4000" b="1" dirty="0" smtClean="0"/>
                <a:t>1971-1989 </a:t>
              </a:r>
              <a:r>
                <a:rPr lang="fr-FR" sz="4000" b="1" dirty="0"/>
                <a:t>)</a:t>
              </a:r>
              <a:r>
                <a:rPr lang="fr-FR" sz="4000" dirty="0"/>
                <a:t> </a:t>
              </a:r>
            </a:p>
          </p:txBody>
        </p:sp>
        <p:sp>
          <p:nvSpPr>
            <p:cNvPr id="21" name="Flèche droite 20"/>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2" name="Rectangle 21"/>
          <p:cNvSpPr/>
          <p:nvPr/>
        </p:nvSpPr>
        <p:spPr>
          <a:xfrm>
            <a:off x="1293444" y="4697942"/>
            <a:ext cx="6174506" cy="369332"/>
          </a:xfrm>
          <a:prstGeom prst="rect">
            <a:avLst/>
          </a:prstGeom>
        </p:spPr>
        <p:txBody>
          <a:bodyPr wrap="square">
            <a:spAutoFit/>
          </a:bodyPr>
          <a:lstStyle/>
          <a:p>
            <a:r>
              <a:rPr lang="fr-FR" i="1" dirty="0" smtClean="0"/>
              <a:t>Processeur </a:t>
            </a:r>
            <a:r>
              <a:rPr lang="fr-FR" i="1" dirty="0"/>
              <a:t>Motorola 68010 </a:t>
            </a:r>
            <a:r>
              <a:rPr lang="fr-FR" i="1" dirty="0" smtClean="0"/>
              <a:t>qui peut </a:t>
            </a:r>
            <a:r>
              <a:rPr lang="fr-FR" i="1" dirty="0"/>
              <a:t>gérer la mémoire </a:t>
            </a:r>
            <a:r>
              <a:rPr lang="fr-FR" i="1" dirty="0" smtClean="0"/>
              <a:t>virtuelle.</a:t>
            </a:r>
            <a:endParaRPr lang="fr-FR" i="1" dirty="0"/>
          </a:p>
        </p:txBody>
      </p:sp>
      <p:sp>
        <p:nvSpPr>
          <p:cNvPr id="23" name="Espace réservé du numéro de diapositive 22"/>
          <p:cNvSpPr>
            <a:spLocks noGrp="1"/>
          </p:cNvSpPr>
          <p:nvPr>
            <p:ph type="sldNum" sz="quarter" idx="12"/>
          </p:nvPr>
        </p:nvSpPr>
        <p:spPr>
          <a:xfrm>
            <a:off x="6975464" y="6580326"/>
            <a:ext cx="2133600" cy="365125"/>
          </a:xfrm>
        </p:spPr>
        <p:txBody>
          <a:bodyPr/>
          <a:lstStyle/>
          <a:p>
            <a:fld id="{33D6E5A2-EC83-451F-A719-9AC1370DD5CF}" type="slidenum">
              <a:rPr lang="fr-FR" smtClean="0"/>
              <a:pPr/>
              <a:t>23</a:t>
            </a:fld>
            <a:endParaRPr kumimoji="0" lang="fr-FR" dirty="0"/>
          </a:p>
        </p:txBody>
      </p:sp>
    </p:spTree>
    <p:extLst>
      <p:ext uri="{BB962C8B-B14F-4D97-AF65-F5344CB8AC3E}">
        <p14:creationId xmlns:p14="http://schemas.microsoft.com/office/powerpoint/2010/main" val="9532867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9"/>
                                        </p:tgtEl>
                                        <p:attrNameLst>
                                          <p:attrName>style.visibility</p:attrName>
                                        </p:attrNameLst>
                                      </p:cBhvr>
                                      <p:to>
                                        <p:strVal val="visible"/>
                                      </p:to>
                                    </p:set>
                                  </p:childTnLst>
                                </p:cTn>
                              </p:par>
                            </p:childTnLst>
                          </p:cTn>
                        </p:par>
                        <p:par>
                          <p:cTn id="10" fill="hold">
                            <p:stCondLst>
                              <p:cond delay="0"/>
                            </p:stCondLst>
                            <p:childTnLst>
                              <p:par>
                                <p:cTn id="11" presetID="16" presetClass="entr" presetSubtype="2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1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1)">
                                      <p:cBhvr>
                                        <p:cTn id="28" dur="20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inVertical)">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heel(1)">
                                      <p:cBhvr>
                                        <p:cTn id="44" dur="20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barn(inVertical)">
                                      <p:cBhvr>
                                        <p:cTn id="49" dur="50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0"/>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fill="hold"/>
                                        <p:tgtEl>
                                          <p:spTgt spid="18"/>
                                        </p:tgtEl>
                                        <p:attrNameLst>
                                          <p:attrName>ppt_x</p:attrName>
                                        </p:attrNameLst>
                                      </p:cBhvr>
                                      <p:tavLst>
                                        <p:tav tm="0">
                                          <p:val>
                                            <p:strVal val="#ppt_x"/>
                                          </p:val>
                                        </p:tav>
                                        <p:tav tm="100000">
                                          <p:val>
                                            <p:strVal val="#ppt_x"/>
                                          </p:val>
                                        </p:tav>
                                      </p:tavLst>
                                    </p:anim>
                                    <p:anim calcmode="lin" valueType="num">
                                      <p:cBhvr additive="base">
                                        <p:cTn id="5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1" presetClass="entr" presetSubtype="1"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heel(1)">
                                      <p:cBhvr>
                                        <p:cTn id="64" dur="20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fill="hold"/>
                                        <p:tgtEl>
                                          <p:spTgt spid="17"/>
                                        </p:tgtEl>
                                        <p:attrNameLst>
                                          <p:attrName>ppt_x</p:attrName>
                                        </p:attrNameLst>
                                      </p:cBhvr>
                                      <p:tavLst>
                                        <p:tav tm="0">
                                          <p:val>
                                            <p:strVal val="#ppt_x"/>
                                          </p:val>
                                        </p:tav>
                                        <p:tav tm="100000">
                                          <p:val>
                                            <p:strVal val="#ppt_x"/>
                                          </p:val>
                                        </p:tav>
                                      </p:tavLst>
                                    </p:anim>
                                    <p:anim calcmode="lin" valueType="num">
                                      <p:cBhvr additive="base">
                                        <p:cTn id="7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animBg="1"/>
      <p:bldP spid="10" grpId="0" animBg="1"/>
      <p:bldP spid="11" grpId="0"/>
      <p:bldP spid="13" grpId="0"/>
      <p:bldP spid="14" grpId="0"/>
      <p:bldP spid="15" grpId="0"/>
      <p:bldP spid="16" grpId="0"/>
      <p:bldP spid="17" grpId="0"/>
      <p:bldP spid="18"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7765662" cy="16476125"/>
          </a:xfrm>
          <a:prstGeom prst="rect">
            <a:avLst/>
          </a:prstGeom>
        </p:spPr>
      </p:pic>
      <p:sp>
        <p:nvSpPr>
          <p:cNvPr id="3" name="AutoShape 3" descr="Résultat de recherche d'images pour &quot;Atanasoff-Berry Computer&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1259632" y="1268760"/>
            <a:ext cx="6371316" cy="646331"/>
          </a:xfrm>
          <a:prstGeom prst="rect">
            <a:avLst/>
          </a:prstGeom>
        </p:spPr>
        <p:txBody>
          <a:bodyPr wrap="square">
            <a:spAutoFit/>
          </a:bodyPr>
          <a:lstStyle/>
          <a:p>
            <a:r>
              <a:rPr lang="fr-FR" b="1" u="sng" dirty="0"/>
              <a:t>Les micro-ordinateurs et les </a:t>
            </a:r>
            <a:r>
              <a:rPr lang="fr-FR" b="1" u="sng" dirty="0" smtClean="0"/>
              <a:t>systèmes d'exploitation </a:t>
            </a:r>
            <a:r>
              <a:rPr lang="fr-FR" b="1" u="sng" dirty="0"/>
              <a:t>actuels</a:t>
            </a:r>
            <a:endParaRPr lang="fr-FR" dirty="0"/>
          </a:p>
          <a:p>
            <a:endParaRPr lang="fr-FR" u="sng" dirty="0"/>
          </a:p>
        </p:txBody>
      </p:sp>
      <p:sp>
        <p:nvSpPr>
          <p:cNvPr id="5" name="Rectangle 4"/>
          <p:cNvSpPr/>
          <p:nvPr/>
        </p:nvSpPr>
        <p:spPr>
          <a:xfrm>
            <a:off x="1262642" y="1755060"/>
            <a:ext cx="5400600" cy="369332"/>
          </a:xfrm>
          <a:prstGeom prst="rect">
            <a:avLst/>
          </a:prstGeom>
        </p:spPr>
        <p:txBody>
          <a:bodyPr wrap="square">
            <a:spAutoFit/>
          </a:bodyPr>
          <a:lstStyle/>
          <a:p>
            <a:r>
              <a:rPr lang="fr-FR" b="1" dirty="0"/>
              <a:t>Microsoft </a:t>
            </a:r>
            <a:r>
              <a:rPr lang="fr-FR" b="1" dirty="0" smtClean="0"/>
              <a:t>« Interface Manager » </a:t>
            </a:r>
            <a:r>
              <a:rPr lang="fr-FR" i="1" dirty="0" smtClean="0"/>
              <a:t>futur « Windows »</a:t>
            </a:r>
            <a:endParaRPr lang="fr-FR" i="1" dirty="0"/>
          </a:p>
        </p:txBody>
      </p:sp>
      <p:sp>
        <p:nvSpPr>
          <p:cNvPr id="6" name="ZoneTexte 5"/>
          <p:cNvSpPr txBox="1"/>
          <p:nvPr/>
        </p:nvSpPr>
        <p:spPr>
          <a:xfrm>
            <a:off x="8367423" y="1545759"/>
            <a:ext cx="864096" cy="369332"/>
          </a:xfrm>
          <a:prstGeom prst="rect">
            <a:avLst/>
          </a:prstGeom>
          <a:noFill/>
        </p:spPr>
        <p:txBody>
          <a:bodyPr wrap="square" rtlCol="0">
            <a:spAutoFit/>
          </a:bodyPr>
          <a:lstStyle/>
          <a:p>
            <a:r>
              <a:rPr lang="fr-FR" dirty="0" smtClean="0"/>
              <a:t>1984</a:t>
            </a:r>
            <a:endParaRPr lang="fr-FR" dirty="0"/>
          </a:p>
        </p:txBody>
      </p:sp>
      <p:sp>
        <p:nvSpPr>
          <p:cNvPr id="7" name="ZoneTexte 6"/>
          <p:cNvSpPr txBox="1"/>
          <p:nvPr/>
        </p:nvSpPr>
        <p:spPr>
          <a:xfrm>
            <a:off x="8396207" y="6333200"/>
            <a:ext cx="864096" cy="369332"/>
          </a:xfrm>
          <a:prstGeom prst="rect">
            <a:avLst/>
          </a:prstGeom>
          <a:noFill/>
        </p:spPr>
        <p:txBody>
          <a:bodyPr wrap="square" rtlCol="0">
            <a:spAutoFit/>
          </a:bodyPr>
          <a:lstStyle/>
          <a:p>
            <a:r>
              <a:rPr lang="fr-FR" dirty="0" smtClean="0"/>
              <a:t>1984</a:t>
            </a:r>
            <a:endParaRPr lang="fr-FR" dirty="0"/>
          </a:p>
        </p:txBody>
      </p:sp>
      <p:cxnSp>
        <p:nvCxnSpPr>
          <p:cNvPr id="8" name="Connecteur droit avec flèche 7"/>
          <p:cNvCxnSpPr/>
          <p:nvPr/>
        </p:nvCxnSpPr>
        <p:spPr>
          <a:xfrm flipH="1">
            <a:off x="8251010" y="1764570"/>
            <a:ext cx="57165" cy="49690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Bulle ronde 8"/>
          <p:cNvSpPr/>
          <p:nvPr/>
        </p:nvSpPr>
        <p:spPr>
          <a:xfrm rot="16200000">
            <a:off x="427734" y="1449262"/>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1984</a:t>
            </a:r>
            <a:endParaRPr lang="fr-FR" dirty="0">
              <a:ln w="0"/>
              <a:solidFill>
                <a:schemeClr val="tx1"/>
              </a:solidFill>
              <a:effectLst>
                <a:outerShdw blurRad="38100" dist="19050" dir="2700000" algn="tl" rotWithShape="0">
                  <a:schemeClr val="dk1">
                    <a:alpha val="40000"/>
                  </a:schemeClr>
                </a:outerShdw>
              </a:effectLst>
            </a:endParaRPr>
          </a:p>
        </p:txBody>
      </p:sp>
      <p:sp>
        <p:nvSpPr>
          <p:cNvPr id="10" name="Rectangle 9"/>
          <p:cNvSpPr/>
          <p:nvPr/>
        </p:nvSpPr>
        <p:spPr>
          <a:xfrm>
            <a:off x="1262642" y="2260327"/>
            <a:ext cx="6605862" cy="369332"/>
          </a:xfrm>
          <a:prstGeom prst="rect">
            <a:avLst/>
          </a:prstGeom>
        </p:spPr>
        <p:txBody>
          <a:bodyPr wrap="square">
            <a:spAutoFit/>
          </a:bodyPr>
          <a:lstStyle/>
          <a:p>
            <a:r>
              <a:rPr lang="fr-FR" i="1" dirty="0"/>
              <a:t>Ashton Tate </a:t>
            </a:r>
            <a:r>
              <a:rPr lang="fr-FR" i="1" dirty="0" smtClean="0"/>
              <a:t>commercialise le SGDB </a:t>
            </a:r>
            <a:r>
              <a:rPr lang="fr-FR" i="1" dirty="0" err="1" smtClean="0"/>
              <a:t>Dbase</a:t>
            </a:r>
            <a:r>
              <a:rPr lang="fr-FR" i="1" dirty="0" smtClean="0"/>
              <a:t> III</a:t>
            </a:r>
            <a:endParaRPr lang="fr-FR" i="1" dirty="0"/>
          </a:p>
        </p:txBody>
      </p:sp>
      <p:sp>
        <p:nvSpPr>
          <p:cNvPr id="11" name="Rectangle 10"/>
          <p:cNvSpPr/>
          <p:nvPr/>
        </p:nvSpPr>
        <p:spPr>
          <a:xfrm>
            <a:off x="1255177" y="3268771"/>
            <a:ext cx="6748820" cy="646331"/>
          </a:xfrm>
          <a:prstGeom prst="rect">
            <a:avLst/>
          </a:prstGeom>
        </p:spPr>
        <p:txBody>
          <a:bodyPr wrap="square">
            <a:spAutoFit/>
          </a:bodyPr>
          <a:lstStyle/>
          <a:p>
            <a:r>
              <a:rPr lang="fr-FR" b="1" dirty="0" smtClean="0"/>
              <a:t>Le PC AT d’IBM - 80286 - 256 </a:t>
            </a:r>
            <a:r>
              <a:rPr lang="fr-FR" b="1" dirty="0"/>
              <a:t>Ko de Ram </a:t>
            </a:r>
            <a:r>
              <a:rPr lang="fr-FR" i="1" dirty="0"/>
              <a:t>(le 80286 étant capable de </a:t>
            </a:r>
            <a:r>
              <a:rPr lang="fr-FR" i="1" dirty="0" smtClean="0"/>
              <a:t>gérer </a:t>
            </a:r>
            <a:r>
              <a:rPr lang="fr-FR" i="1" dirty="0"/>
              <a:t>16 Mo mais on est encore sous « DOS » </a:t>
            </a:r>
            <a:r>
              <a:rPr lang="fr-FR" i="1" dirty="0" smtClean="0"/>
              <a:t>) </a:t>
            </a:r>
            <a:r>
              <a:rPr lang="fr-FR" b="1" dirty="0" smtClean="0"/>
              <a:t>- disque </a:t>
            </a:r>
            <a:r>
              <a:rPr lang="fr-FR" b="1" dirty="0"/>
              <a:t>dur </a:t>
            </a:r>
            <a:r>
              <a:rPr lang="fr-FR" b="1" dirty="0" smtClean="0"/>
              <a:t>20 Mo</a:t>
            </a:r>
            <a:endParaRPr lang="fr-FR" sz="3200" b="1" i="1" dirty="0">
              <a:effectLst/>
              <a:ea typeface="Times New Roman" panose="02020603050405020304" pitchFamily="18" charset="0"/>
            </a:endParaRPr>
          </a:p>
        </p:txBody>
      </p:sp>
      <p:sp>
        <p:nvSpPr>
          <p:cNvPr id="13" name="Rectangle 12"/>
          <p:cNvSpPr/>
          <p:nvPr/>
        </p:nvSpPr>
        <p:spPr>
          <a:xfrm>
            <a:off x="1262642" y="4103250"/>
            <a:ext cx="5522474" cy="369332"/>
          </a:xfrm>
          <a:prstGeom prst="rect">
            <a:avLst/>
          </a:prstGeom>
        </p:spPr>
        <p:txBody>
          <a:bodyPr wrap="none">
            <a:spAutoFit/>
          </a:bodyPr>
          <a:lstStyle/>
          <a:p>
            <a:r>
              <a:rPr lang="fr-FR" b="1" dirty="0"/>
              <a:t>Digital </a:t>
            </a:r>
            <a:r>
              <a:rPr lang="fr-FR" b="1" dirty="0" err="1"/>
              <a:t>Research</a:t>
            </a:r>
            <a:r>
              <a:rPr lang="fr-FR" b="1" dirty="0"/>
              <a:t> </a:t>
            </a:r>
            <a:r>
              <a:rPr lang="fr-FR" b="1" dirty="0" smtClean="0"/>
              <a:t>- interface </a:t>
            </a:r>
            <a:r>
              <a:rPr lang="fr-FR" b="1" dirty="0"/>
              <a:t>graphique GEM pour IBM PC</a:t>
            </a:r>
            <a:r>
              <a:rPr lang="fr-FR" dirty="0"/>
              <a:t>.</a:t>
            </a:r>
          </a:p>
        </p:txBody>
      </p:sp>
      <p:sp>
        <p:nvSpPr>
          <p:cNvPr id="14" name="Rectangle 13"/>
          <p:cNvSpPr/>
          <p:nvPr/>
        </p:nvSpPr>
        <p:spPr>
          <a:xfrm>
            <a:off x="1255177" y="4675987"/>
            <a:ext cx="3381875" cy="1477328"/>
          </a:xfrm>
          <a:prstGeom prst="rect">
            <a:avLst/>
          </a:prstGeom>
        </p:spPr>
        <p:txBody>
          <a:bodyPr wrap="square">
            <a:spAutoFit/>
          </a:bodyPr>
          <a:lstStyle/>
          <a:p>
            <a:pPr>
              <a:spcAft>
                <a:spcPts val="0"/>
              </a:spcAft>
            </a:pPr>
            <a:r>
              <a:rPr lang="fr-FR" dirty="0"/>
              <a:t>fenêtres, icônes</a:t>
            </a:r>
            <a:r>
              <a:rPr lang="fr-FR" dirty="0" smtClean="0"/>
              <a:t>,</a:t>
            </a:r>
          </a:p>
          <a:p>
            <a:pPr>
              <a:spcAft>
                <a:spcPts val="0"/>
              </a:spcAft>
            </a:pPr>
            <a:r>
              <a:rPr lang="fr-FR" dirty="0" smtClean="0"/>
              <a:t>traitement </a:t>
            </a:r>
            <a:r>
              <a:rPr lang="fr-FR" dirty="0"/>
              <a:t>de texte</a:t>
            </a:r>
            <a:r>
              <a:rPr lang="fr-FR" dirty="0" smtClean="0"/>
              <a:t>,</a:t>
            </a:r>
          </a:p>
          <a:p>
            <a:pPr>
              <a:spcAft>
                <a:spcPts val="0"/>
              </a:spcAft>
            </a:pPr>
            <a:r>
              <a:rPr lang="fr-FR" dirty="0" smtClean="0"/>
              <a:t>tableur</a:t>
            </a:r>
            <a:r>
              <a:rPr lang="fr-FR" dirty="0"/>
              <a:t>, </a:t>
            </a:r>
            <a:r>
              <a:rPr lang="fr-FR" dirty="0" err="1"/>
              <a:t>paint</a:t>
            </a:r>
            <a:r>
              <a:rPr lang="fr-FR" dirty="0" smtClean="0"/>
              <a:t>,</a:t>
            </a:r>
          </a:p>
          <a:p>
            <a:pPr>
              <a:spcAft>
                <a:spcPts val="0"/>
              </a:spcAft>
            </a:pPr>
            <a:r>
              <a:rPr lang="fr-FR" dirty="0" smtClean="0"/>
              <a:t> </a:t>
            </a:r>
            <a:r>
              <a:rPr lang="fr-FR" dirty="0"/>
              <a:t>... sur </a:t>
            </a:r>
            <a:r>
              <a:rPr lang="fr-FR" dirty="0" smtClean="0"/>
              <a:t>…</a:t>
            </a:r>
          </a:p>
          <a:p>
            <a:pPr>
              <a:spcAft>
                <a:spcPts val="0"/>
              </a:spcAft>
            </a:pPr>
            <a:r>
              <a:rPr lang="fr-FR" dirty="0" smtClean="0"/>
              <a:t>quelques </a:t>
            </a:r>
            <a:r>
              <a:rPr lang="fr-FR" dirty="0"/>
              <a:t>centaines de kilo octets</a:t>
            </a:r>
            <a:endParaRPr lang="fr-FR" dirty="0">
              <a:effectLst/>
              <a:ea typeface="Times New Roman" panose="02020603050405020304" pitchFamily="18" charset="0"/>
            </a:endParaRPr>
          </a:p>
        </p:txBody>
      </p:sp>
      <p:sp>
        <p:nvSpPr>
          <p:cNvPr id="15" name="Rectangle 14"/>
          <p:cNvSpPr/>
          <p:nvPr/>
        </p:nvSpPr>
        <p:spPr>
          <a:xfrm>
            <a:off x="1258815" y="6324636"/>
            <a:ext cx="6535594" cy="369332"/>
          </a:xfrm>
          <a:prstGeom prst="rect">
            <a:avLst/>
          </a:prstGeom>
        </p:spPr>
        <p:txBody>
          <a:bodyPr wrap="square">
            <a:spAutoFit/>
          </a:bodyPr>
          <a:lstStyle/>
          <a:p>
            <a:r>
              <a:rPr lang="fr-FR" i="1" dirty="0"/>
              <a:t>Thomson commercialise le MO 5</a:t>
            </a:r>
            <a:endParaRPr lang="fr-FR" b="1" i="1" dirty="0"/>
          </a:p>
        </p:txBody>
      </p:sp>
      <p:pic>
        <p:nvPicPr>
          <p:cNvPr id="16" name="Picture 3" descr="Gem_11_Desktop"/>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658782" y="4464678"/>
            <a:ext cx="3401066" cy="185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1262642" y="2715319"/>
            <a:ext cx="6797206" cy="369332"/>
          </a:xfrm>
          <a:prstGeom prst="rect">
            <a:avLst/>
          </a:prstGeom>
        </p:spPr>
        <p:txBody>
          <a:bodyPr wrap="square">
            <a:spAutoFit/>
          </a:bodyPr>
          <a:lstStyle/>
          <a:p>
            <a:r>
              <a:rPr lang="fr-FR" b="1" dirty="0"/>
              <a:t>Microsoft </a:t>
            </a:r>
            <a:r>
              <a:rPr lang="fr-FR" b="1" dirty="0" err="1"/>
              <a:t>Ms-Dos</a:t>
            </a:r>
            <a:r>
              <a:rPr lang="fr-FR" b="1" dirty="0"/>
              <a:t> 3</a:t>
            </a:r>
            <a:r>
              <a:rPr lang="fr-FR" dirty="0"/>
              <a:t> </a:t>
            </a:r>
            <a:r>
              <a:rPr lang="fr-FR" i="1" dirty="0" smtClean="0"/>
              <a:t>(gère </a:t>
            </a:r>
            <a:r>
              <a:rPr lang="fr-FR" i="1" dirty="0"/>
              <a:t>les disques durs de </a:t>
            </a:r>
            <a:r>
              <a:rPr lang="fr-FR" i="1" dirty="0" smtClean="0"/>
              <a:t>20 </a:t>
            </a:r>
            <a:r>
              <a:rPr lang="fr-FR" i="1" dirty="0" smtClean="0"/>
              <a:t>Mo)</a:t>
            </a:r>
            <a:endParaRPr lang="fr-FR" i="1" dirty="0"/>
          </a:p>
        </p:txBody>
      </p:sp>
      <p:grpSp>
        <p:nvGrpSpPr>
          <p:cNvPr id="18" name="Groupe 17"/>
          <p:cNvGrpSpPr/>
          <p:nvPr/>
        </p:nvGrpSpPr>
        <p:grpSpPr>
          <a:xfrm>
            <a:off x="323528" y="260649"/>
            <a:ext cx="8640960" cy="707886"/>
            <a:chOff x="4176955" y="2543398"/>
            <a:chExt cx="6774889" cy="1415772"/>
          </a:xfrm>
        </p:grpSpPr>
        <p:sp>
          <p:nvSpPr>
            <p:cNvPr id="19" name="ZoneTexte 18"/>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Quatrième Génération (</a:t>
              </a:r>
              <a:r>
                <a:rPr lang="fr-FR" sz="4000" b="1" dirty="0" smtClean="0"/>
                <a:t>1971-1989 </a:t>
              </a:r>
              <a:r>
                <a:rPr lang="fr-FR" sz="4000" b="1" dirty="0"/>
                <a:t>)</a:t>
              </a:r>
              <a:r>
                <a:rPr lang="fr-FR" sz="4000" dirty="0"/>
                <a:t> </a:t>
              </a:r>
            </a:p>
          </p:txBody>
        </p:sp>
        <p:sp>
          <p:nvSpPr>
            <p:cNvPr id="20" name="Flèche droite 19"/>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Espace réservé du numéro de diapositive 1"/>
          <p:cNvSpPr>
            <a:spLocks noGrp="1"/>
          </p:cNvSpPr>
          <p:nvPr>
            <p:ph type="sldNum" sz="quarter" idx="12"/>
          </p:nvPr>
        </p:nvSpPr>
        <p:spPr>
          <a:xfrm>
            <a:off x="6993048" y="6542501"/>
            <a:ext cx="2133600" cy="365125"/>
          </a:xfrm>
        </p:spPr>
        <p:txBody>
          <a:bodyPr/>
          <a:lstStyle/>
          <a:p>
            <a:fld id="{33D6E5A2-EC83-451F-A719-9AC1370DD5CF}" type="slidenum">
              <a:rPr lang="fr-FR" smtClean="0"/>
              <a:pPr/>
              <a:t>24</a:t>
            </a:fld>
            <a:endParaRPr kumimoji="0" lang="fr-FR" dirty="0"/>
          </a:p>
        </p:txBody>
      </p:sp>
    </p:spTree>
    <p:extLst>
      <p:ext uri="{BB962C8B-B14F-4D97-AF65-F5344CB8AC3E}">
        <p14:creationId xmlns:p14="http://schemas.microsoft.com/office/powerpoint/2010/main" val="34966857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0"/>
                            </p:stCondLst>
                            <p:childTnLst>
                              <p:par>
                                <p:cTn id="11" presetID="16" presetClass="entr" presetSubtype="2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heel(1)">
                                      <p:cBhvr>
                                        <p:cTn id="28" dur="20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heel(1)">
                                      <p:cBhvr>
                                        <p:cTn id="51" dur="2000"/>
                                        <p:tgtEl>
                                          <p:spTgt spid="13"/>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heel(1)">
                                      <p:cBhvr>
                                        <p:cTn id="54" dur="2000"/>
                                        <p:tgtEl>
                                          <p:spTgt spid="14"/>
                                        </p:tgtEl>
                                      </p:cBhvr>
                                    </p:animEffect>
                                  </p:childTnLst>
                                </p:cTn>
                              </p:par>
                              <p:par>
                                <p:cTn id="55" presetID="21" presetClass="entr" presetSubtype="1" fill="hold"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heel(1)">
                                      <p:cBhvr>
                                        <p:cTn id="57" dur="20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ppt_x"/>
                                          </p:val>
                                        </p:tav>
                                        <p:tav tm="100000">
                                          <p:val>
                                            <p:strVal val="#ppt_x"/>
                                          </p:val>
                                        </p:tav>
                                      </p:tavLst>
                                    </p:anim>
                                    <p:anim calcmode="lin" valueType="num">
                                      <p:cBhvr additive="base">
                                        <p:cTn id="6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animBg="1"/>
      <p:bldP spid="10" grpId="0"/>
      <p:bldP spid="11" grpId="0"/>
      <p:bldP spid="13" grpId="0"/>
      <p:bldP spid="14" grpId="0"/>
      <p:bldP spid="15"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7765662" cy="16476125"/>
          </a:xfrm>
          <a:prstGeom prst="rect">
            <a:avLst/>
          </a:prstGeom>
        </p:spPr>
      </p:pic>
      <p:sp>
        <p:nvSpPr>
          <p:cNvPr id="3" name="AutoShape 3" descr="Résultat de recherche d'images pour &quot;Atanasoff-Berry Computer&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1268788" y="1096828"/>
            <a:ext cx="6371316" cy="646331"/>
          </a:xfrm>
          <a:prstGeom prst="rect">
            <a:avLst/>
          </a:prstGeom>
        </p:spPr>
        <p:txBody>
          <a:bodyPr wrap="square">
            <a:spAutoFit/>
          </a:bodyPr>
          <a:lstStyle/>
          <a:p>
            <a:r>
              <a:rPr lang="fr-FR" b="1" u="sng" dirty="0"/>
              <a:t>Les micro-ordinateurs et les </a:t>
            </a:r>
            <a:r>
              <a:rPr lang="fr-FR" b="1" u="sng" dirty="0" smtClean="0"/>
              <a:t>systèmes d'exploitation </a:t>
            </a:r>
            <a:r>
              <a:rPr lang="fr-FR" b="1" u="sng" dirty="0"/>
              <a:t>actuels</a:t>
            </a:r>
            <a:endParaRPr lang="fr-FR" dirty="0"/>
          </a:p>
          <a:p>
            <a:endParaRPr lang="fr-FR" u="sng" dirty="0"/>
          </a:p>
        </p:txBody>
      </p:sp>
      <p:sp>
        <p:nvSpPr>
          <p:cNvPr id="5" name="Rectangle 4"/>
          <p:cNvSpPr/>
          <p:nvPr/>
        </p:nvSpPr>
        <p:spPr>
          <a:xfrm>
            <a:off x="1289095" y="1527209"/>
            <a:ext cx="5400600" cy="369332"/>
          </a:xfrm>
          <a:prstGeom prst="rect">
            <a:avLst/>
          </a:prstGeom>
        </p:spPr>
        <p:txBody>
          <a:bodyPr wrap="square">
            <a:spAutoFit/>
          </a:bodyPr>
          <a:lstStyle/>
          <a:p>
            <a:r>
              <a:rPr lang="fr-FR" b="1" dirty="0"/>
              <a:t>Atari présente l'Atari 130 </a:t>
            </a:r>
            <a:r>
              <a:rPr lang="fr-FR" b="1" dirty="0" smtClean="0"/>
              <a:t>S – Interface de GEM</a:t>
            </a:r>
            <a:endParaRPr lang="fr-FR" b="1" i="1" dirty="0"/>
          </a:p>
        </p:txBody>
      </p:sp>
      <p:sp>
        <p:nvSpPr>
          <p:cNvPr id="6" name="ZoneTexte 5"/>
          <p:cNvSpPr txBox="1"/>
          <p:nvPr/>
        </p:nvSpPr>
        <p:spPr>
          <a:xfrm>
            <a:off x="8367423" y="1545759"/>
            <a:ext cx="864096" cy="369332"/>
          </a:xfrm>
          <a:prstGeom prst="rect">
            <a:avLst/>
          </a:prstGeom>
          <a:noFill/>
        </p:spPr>
        <p:txBody>
          <a:bodyPr wrap="square" rtlCol="0">
            <a:spAutoFit/>
          </a:bodyPr>
          <a:lstStyle/>
          <a:p>
            <a:r>
              <a:rPr lang="fr-FR" dirty="0" smtClean="0"/>
              <a:t>1985</a:t>
            </a:r>
            <a:endParaRPr lang="fr-FR" dirty="0"/>
          </a:p>
        </p:txBody>
      </p:sp>
      <p:sp>
        <p:nvSpPr>
          <p:cNvPr id="7" name="ZoneTexte 6"/>
          <p:cNvSpPr txBox="1"/>
          <p:nvPr/>
        </p:nvSpPr>
        <p:spPr>
          <a:xfrm>
            <a:off x="8367423" y="6386618"/>
            <a:ext cx="864096" cy="369332"/>
          </a:xfrm>
          <a:prstGeom prst="rect">
            <a:avLst/>
          </a:prstGeom>
          <a:noFill/>
        </p:spPr>
        <p:txBody>
          <a:bodyPr wrap="square" rtlCol="0">
            <a:spAutoFit/>
          </a:bodyPr>
          <a:lstStyle/>
          <a:p>
            <a:r>
              <a:rPr lang="fr-FR" dirty="0" smtClean="0"/>
              <a:t>1989</a:t>
            </a:r>
            <a:endParaRPr lang="fr-FR" dirty="0"/>
          </a:p>
        </p:txBody>
      </p:sp>
      <p:cxnSp>
        <p:nvCxnSpPr>
          <p:cNvPr id="8" name="Connecteur droit avec flèche 7"/>
          <p:cNvCxnSpPr/>
          <p:nvPr/>
        </p:nvCxnSpPr>
        <p:spPr>
          <a:xfrm>
            <a:off x="8308175" y="1764570"/>
            <a:ext cx="56533" cy="49913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Bulle ronde 8"/>
          <p:cNvSpPr/>
          <p:nvPr/>
        </p:nvSpPr>
        <p:spPr>
          <a:xfrm rot="16200000">
            <a:off x="463914" y="1243171"/>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1985</a:t>
            </a:r>
            <a:endParaRPr lang="fr-FR" dirty="0">
              <a:ln w="0"/>
              <a:solidFill>
                <a:schemeClr val="tx1"/>
              </a:solidFill>
              <a:effectLst>
                <a:outerShdw blurRad="38100" dist="19050" dir="2700000" algn="tl" rotWithShape="0">
                  <a:schemeClr val="dk1">
                    <a:alpha val="40000"/>
                  </a:schemeClr>
                </a:outerShdw>
              </a:effectLst>
            </a:endParaRPr>
          </a:p>
        </p:txBody>
      </p:sp>
      <p:sp>
        <p:nvSpPr>
          <p:cNvPr id="10" name="Rectangle 9"/>
          <p:cNvSpPr/>
          <p:nvPr/>
        </p:nvSpPr>
        <p:spPr>
          <a:xfrm>
            <a:off x="1279889" y="1836033"/>
            <a:ext cx="6605862" cy="369332"/>
          </a:xfrm>
          <a:prstGeom prst="rect">
            <a:avLst/>
          </a:prstGeom>
        </p:spPr>
        <p:txBody>
          <a:bodyPr wrap="square">
            <a:spAutoFit/>
          </a:bodyPr>
          <a:lstStyle/>
          <a:p>
            <a:r>
              <a:rPr lang="fr-FR" b="1" dirty="0" smtClean="0"/>
              <a:t>Nouvelle interface </a:t>
            </a:r>
            <a:r>
              <a:rPr lang="fr-FR" b="1" dirty="0"/>
              <a:t>graphique Microsoft Windows </a:t>
            </a:r>
            <a:r>
              <a:rPr lang="fr-FR" b="1" dirty="0" smtClean="0"/>
              <a:t>1 et MSDOS </a:t>
            </a:r>
            <a:r>
              <a:rPr lang="fr-FR" b="1" dirty="0"/>
              <a:t>3.1</a:t>
            </a:r>
          </a:p>
        </p:txBody>
      </p:sp>
      <p:sp>
        <p:nvSpPr>
          <p:cNvPr id="11" name="Rectangle 10"/>
          <p:cNvSpPr/>
          <p:nvPr/>
        </p:nvSpPr>
        <p:spPr>
          <a:xfrm>
            <a:off x="1282273" y="2166604"/>
            <a:ext cx="6605862" cy="646331"/>
          </a:xfrm>
          <a:prstGeom prst="rect">
            <a:avLst/>
          </a:prstGeom>
        </p:spPr>
        <p:txBody>
          <a:bodyPr wrap="square">
            <a:spAutoFit/>
          </a:bodyPr>
          <a:lstStyle/>
          <a:p>
            <a:r>
              <a:rPr lang="fr-FR" b="1" dirty="0" smtClean="0">
                <a:solidFill>
                  <a:srgbClr val="000000"/>
                </a:solidFill>
                <a:ea typeface="Times New Roman" panose="02020603050405020304" pitchFamily="18" charset="0"/>
                <a:cs typeface="Arial" panose="020B0604020202020204" pitchFamily="34" charset="0"/>
              </a:rPr>
              <a:t>1</a:t>
            </a:r>
            <a:r>
              <a:rPr lang="fr-FR" b="1" baseline="30000" dirty="0" smtClean="0">
                <a:solidFill>
                  <a:srgbClr val="000000"/>
                </a:solidFill>
                <a:ea typeface="Times New Roman" panose="02020603050405020304" pitchFamily="18" charset="0"/>
                <a:cs typeface="Arial" panose="020B0604020202020204" pitchFamily="34" charset="0"/>
              </a:rPr>
              <a:t>ER</a:t>
            </a:r>
            <a:r>
              <a:rPr lang="fr-FR" b="1" dirty="0" smtClean="0">
                <a:solidFill>
                  <a:srgbClr val="000000"/>
                </a:solidFill>
                <a:ea typeface="Times New Roman" panose="02020603050405020304" pitchFamily="18" charset="0"/>
                <a:cs typeface="Arial" panose="020B0604020202020204" pitchFamily="34" charset="0"/>
              </a:rPr>
              <a:t> micro-processeur Intel 32 bits – 80386 - adressage 4 Go - </a:t>
            </a:r>
            <a:r>
              <a:rPr lang="fr-FR" b="1" dirty="0"/>
              <a:t>2</a:t>
            </a:r>
            <a:r>
              <a:rPr lang="fr-FR" b="1" baseline="30000" dirty="0"/>
              <a:t>32</a:t>
            </a:r>
            <a:endParaRPr lang="fr-FR" b="1" dirty="0" smtClean="0">
              <a:solidFill>
                <a:srgbClr val="000000"/>
              </a:solidFill>
              <a:ea typeface="Times New Roman" panose="02020603050405020304" pitchFamily="18" charset="0"/>
              <a:cs typeface="Arial" panose="020B0604020202020204" pitchFamily="34" charset="0"/>
            </a:endParaRPr>
          </a:p>
          <a:p>
            <a:r>
              <a:rPr lang="fr-FR" i="1" dirty="0" smtClean="0">
                <a:solidFill>
                  <a:srgbClr val="000000"/>
                </a:solidFill>
                <a:ea typeface="Times New Roman" panose="02020603050405020304" pitchFamily="18" charset="0"/>
                <a:cs typeface="Arial" panose="020B0604020202020204" pitchFamily="34" charset="0"/>
              </a:rPr>
              <a:t>(</a:t>
            </a:r>
            <a:r>
              <a:rPr lang="fr-FR" i="1" dirty="0"/>
              <a:t>275000 transistors </a:t>
            </a:r>
            <a:r>
              <a:rPr lang="fr-FR" i="1" dirty="0" smtClean="0"/>
              <a:t>)</a:t>
            </a:r>
            <a:endParaRPr lang="fr-FR" i="1" dirty="0"/>
          </a:p>
        </p:txBody>
      </p:sp>
      <p:sp>
        <p:nvSpPr>
          <p:cNvPr id="13" name="Rectangle 12"/>
          <p:cNvSpPr>
            <a:spLocks noChangeArrowheads="1"/>
          </p:cNvSpPr>
          <p:nvPr/>
        </p:nvSpPr>
        <p:spPr bwMode="auto">
          <a:xfrm>
            <a:off x="1289095" y="2765859"/>
            <a:ext cx="714836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1" u="none" strike="noStrike" cap="none" normalizeH="0" baseline="0" dirty="0" smtClean="0">
                <a:ln>
                  <a:noFill/>
                </a:ln>
                <a:solidFill>
                  <a:srgbClr val="000000"/>
                </a:solidFill>
                <a:effectLst/>
                <a:ea typeface="Lucida Sans Unicode" panose="020B0602030504020204" pitchFamily="34" charset="0"/>
                <a:cs typeface="Times New Roman" panose="02020603050405020304" pitchFamily="18" charset="0"/>
              </a:rPr>
              <a:t>En 1985-1986, on avait 1 petit Mo, voire 2.</a:t>
            </a:r>
          </a:p>
          <a:p>
            <a:pPr marL="0" marR="0" lvl="0" indent="0" algn="l" defTabSz="914400" rtl="0" eaLnBrk="0" fontAlgn="base" latinLnBrk="0" hangingPunct="0">
              <a:lnSpc>
                <a:spcPct val="100000"/>
              </a:lnSpc>
              <a:spcBef>
                <a:spcPct val="0"/>
              </a:spcBef>
              <a:spcAft>
                <a:spcPct val="0"/>
              </a:spcAft>
              <a:buClrTx/>
              <a:buSzTx/>
              <a:buFontTx/>
              <a:buNone/>
              <a:tabLst/>
            </a:pPr>
            <a:r>
              <a:rPr lang="fr-FR" altLang="fr-FR" i="1" dirty="0" smtClean="0">
                <a:solidFill>
                  <a:srgbClr val="000000"/>
                </a:solidFill>
                <a:ea typeface="Lucida Sans Unicode" panose="020B0602030504020204" pitchFamily="34" charset="0"/>
                <a:cs typeface="Times New Roman" panose="02020603050405020304" pitchFamily="18" charset="0"/>
              </a:rPr>
              <a:t>On </a:t>
            </a:r>
            <a:r>
              <a:rPr kumimoji="0" lang="fr-FR" altLang="fr-FR" b="0" i="1" u="none" strike="noStrike" cap="none" normalizeH="0" baseline="0" dirty="0" smtClean="0">
                <a:ln>
                  <a:noFill/>
                </a:ln>
                <a:solidFill>
                  <a:srgbClr val="000000"/>
                </a:solidFill>
                <a:effectLst/>
                <a:ea typeface="Lucida Sans Unicode" panose="020B0602030504020204" pitchFamily="34" charset="0"/>
                <a:cs typeface="Times New Roman" panose="02020603050405020304" pitchFamily="18" charset="0"/>
              </a:rPr>
              <a:t>se contentait de 2048 à 4096 fois moins de mémoire vive que le maximum théoriquement utilisable</a:t>
            </a:r>
            <a:r>
              <a:rPr kumimoji="0" lang="fr-FR" altLang="fr-FR" sz="1200" b="0" i="0" u="none" strike="noStrike" cap="none" normalizeH="0" baseline="0" dirty="0" smtClean="0">
                <a:ln>
                  <a:noFill/>
                </a:ln>
                <a:solidFill>
                  <a:srgbClr val="000000"/>
                </a:solidFill>
                <a:effectLst/>
                <a:latin typeface="Times New Roman" panose="02020603050405020304" pitchFamily="18" charset="0"/>
                <a:ea typeface="Lucida Sans Unicode" panose="020B0602030504020204" pitchFamily="34" charset="0"/>
                <a:cs typeface="Times New Roman" panose="02020603050405020304" pitchFamily="18" charset="0"/>
              </a:rPr>
              <a:t>.</a:t>
            </a: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sp>
        <p:nvSpPr>
          <p:cNvPr id="14" name="Rectangle 13"/>
          <p:cNvSpPr/>
          <p:nvPr/>
        </p:nvSpPr>
        <p:spPr>
          <a:xfrm>
            <a:off x="1281888" y="3705197"/>
            <a:ext cx="5607467" cy="369332"/>
          </a:xfrm>
          <a:prstGeom prst="rect">
            <a:avLst/>
          </a:prstGeom>
        </p:spPr>
        <p:txBody>
          <a:bodyPr wrap="square">
            <a:spAutoFit/>
          </a:bodyPr>
          <a:lstStyle/>
          <a:p>
            <a:r>
              <a:rPr lang="fr-FR" b="1" dirty="0">
                <a:solidFill>
                  <a:srgbClr val="000000"/>
                </a:solidFill>
                <a:ea typeface="Times New Roman" panose="02020603050405020304" pitchFamily="18" charset="0"/>
              </a:rPr>
              <a:t>Compaq </a:t>
            </a:r>
            <a:r>
              <a:rPr lang="fr-FR" b="1" dirty="0" smtClean="0">
                <a:solidFill>
                  <a:srgbClr val="000000"/>
                </a:solidFill>
                <a:ea typeface="Times New Roman" panose="02020603050405020304" pitchFamily="18" charset="0"/>
              </a:rPr>
              <a:t>sort </a:t>
            </a:r>
            <a:r>
              <a:rPr lang="fr-FR" b="1" dirty="0">
                <a:solidFill>
                  <a:srgbClr val="000000"/>
                </a:solidFill>
                <a:ea typeface="Times New Roman" panose="02020603050405020304" pitchFamily="18" charset="0"/>
              </a:rPr>
              <a:t>son Deskpro </a:t>
            </a:r>
            <a:r>
              <a:rPr lang="fr-FR" b="1" dirty="0" smtClean="0">
                <a:solidFill>
                  <a:srgbClr val="000000"/>
                </a:solidFill>
                <a:ea typeface="Times New Roman" panose="02020603050405020304" pitchFamily="18" charset="0"/>
              </a:rPr>
              <a:t>386 </a:t>
            </a:r>
            <a:r>
              <a:rPr lang="fr-FR" i="1" dirty="0" smtClean="0">
                <a:solidFill>
                  <a:srgbClr val="000000"/>
                </a:solidFill>
                <a:ea typeface="Times New Roman" panose="02020603050405020304" pitchFamily="18" charset="0"/>
              </a:rPr>
              <a:t>(le 1</a:t>
            </a:r>
            <a:r>
              <a:rPr lang="fr-FR" i="1" baseline="30000" dirty="0" smtClean="0">
                <a:solidFill>
                  <a:srgbClr val="000000"/>
                </a:solidFill>
                <a:ea typeface="Times New Roman" panose="02020603050405020304" pitchFamily="18" charset="0"/>
              </a:rPr>
              <a:t>Er</a:t>
            </a:r>
            <a:r>
              <a:rPr lang="fr-FR" i="1" dirty="0" smtClean="0">
                <a:solidFill>
                  <a:srgbClr val="000000"/>
                </a:solidFill>
                <a:ea typeface="Times New Roman" panose="02020603050405020304" pitchFamily="18" charset="0"/>
              </a:rPr>
              <a:t> avec le 386)</a:t>
            </a:r>
            <a:endParaRPr lang="fr-FR" i="1" dirty="0"/>
          </a:p>
        </p:txBody>
      </p:sp>
      <p:sp>
        <p:nvSpPr>
          <p:cNvPr id="15" name="Bulle ronde 14"/>
          <p:cNvSpPr/>
          <p:nvPr/>
        </p:nvSpPr>
        <p:spPr>
          <a:xfrm rot="16200000">
            <a:off x="451771" y="3413025"/>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1986</a:t>
            </a:r>
            <a:endParaRPr lang="fr-FR" dirty="0">
              <a:ln w="0"/>
              <a:solidFill>
                <a:schemeClr val="tx1"/>
              </a:solidFill>
              <a:effectLst>
                <a:outerShdw blurRad="38100" dist="19050" dir="2700000" algn="tl" rotWithShape="0">
                  <a:schemeClr val="dk1">
                    <a:alpha val="40000"/>
                  </a:schemeClr>
                </a:outerShdw>
              </a:effectLst>
            </a:endParaRPr>
          </a:p>
        </p:txBody>
      </p:sp>
      <p:sp>
        <p:nvSpPr>
          <p:cNvPr id="16" name="Rectangle 15"/>
          <p:cNvSpPr/>
          <p:nvPr/>
        </p:nvSpPr>
        <p:spPr>
          <a:xfrm>
            <a:off x="1310368" y="4331754"/>
            <a:ext cx="6869739" cy="646331"/>
          </a:xfrm>
          <a:prstGeom prst="rect">
            <a:avLst/>
          </a:prstGeom>
        </p:spPr>
        <p:txBody>
          <a:bodyPr wrap="square">
            <a:spAutoFit/>
          </a:bodyPr>
          <a:lstStyle/>
          <a:p>
            <a:r>
              <a:rPr lang="fr-FR" b="1" dirty="0">
                <a:solidFill>
                  <a:srgbClr val="000000"/>
                </a:solidFill>
                <a:ea typeface="Times New Roman" panose="02020603050405020304" pitchFamily="18" charset="0"/>
                <a:cs typeface="Times New Roman" panose="02020603050405020304" pitchFamily="18" charset="0"/>
              </a:rPr>
              <a:t>IBM </a:t>
            </a:r>
            <a:r>
              <a:rPr lang="fr-FR" i="1" dirty="0" smtClean="0">
                <a:solidFill>
                  <a:srgbClr val="000000"/>
                </a:solidFill>
                <a:ea typeface="Times New Roman" panose="02020603050405020304" pitchFamily="18" charset="0"/>
                <a:cs typeface="Times New Roman" panose="02020603050405020304" pitchFamily="18" charset="0"/>
              </a:rPr>
              <a:t>(et Microsoft)</a:t>
            </a:r>
            <a:r>
              <a:rPr lang="fr-FR" b="1" dirty="0" smtClean="0">
                <a:solidFill>
                  <a:srgbClr val="000000"/>
                </a:solidFill>
                <a:ea typeface="Times New Roman" panose="02020603050405020304" pitchFamily="18" charset="0"/>
                <a:cs typeface="Times New Roman" panose="02020603050405020304" pitchFamily="18" charset="0"/>
              </a:rPr>
              <a:t> sort OS/2</a:t>
            </a:r>
            <a:r>
              <a:rPr lang="fr-FR" b="1" dirty="0">
                <a:solidFill>
                  <a:srgbClr val="000000"/>
                </a:solidFill>
                <a:ea typeface="Times New Roman" panose="02020603050405020304" pitchFamily="18" charset="0"/>
                <a:cs typeface="Times New Roman" panose="02020603050405020304" pitchFamily="18" charset="0"/>
              </a:rPr>
              <a:t>... </a:t>
            </a:r>
            <a:r>
              <a:rPr lang="fr-FR" b="1" dirty="0" smtClean="0">
                <a:solidFill>
                  <a:srgbClr val="000000"/>
                </a:solidFill>
                <a:ea typeface="Times New Roman" panose="02020603050405020304" pitchFamily="18" charset="0"/>
                <a:cs typeface="Times New Roman" panose="02020603050405020304" pitchFamily="18" charset="0"/>
              </a:rPr>
              <a:t>- </a:t>
            </a:r>
            <a:r>
              <a:rPr lang="fr-FR" b="1" dirty="0"/>
              <a:t>16 </a:t>
            </a:r>
            <a:r>
              <a:rPr lang="fr-FR" b="1" dirty="0" smtClean="0"/>
              <a:t>bits </a:t>
            </a:r>
            <a:r>
              <a:rPr lang="fr-FR" b="1" dirty="0" smtClean="0">
                <a:solidFill>
                  <a:srgbClr val="000000"/>
                </a:solidFill>
                <a:cs typeface="Times New Roman" panose="02020603050405020304" pitchFamily="18" charset="0"/>
              </a:rPr>
              <a:t>- s</a:t>
            </a:r>
            <a:r>
              <a:rPr lang="fr-FR" b="1" dirty="0" smtClean="0">
                <a:solidFill>
                  <a:srgbClr val="000000"/>
                </a:solidFill>
                <a:ea typeface="Times New Roman" panose="02020603050405020304" pitchFamily="18" charset="0"/>
                <a:cs typeface="Times New Roman" panose="02020603050405020304" pitchFamily="18" charset="0"/>
              </a:rPr>
              <a:t>ystème multitâches</a:t>
            </a:r>
          </a:p>
          <a:p>
            <a:r>
              <a:rPr lang="fr-FR" b="1" dirty="0" smtClean="0">
                <a:solidFill>
                  <a:srgbClr val="000000"/>
                </a:solidFill>
                <a:ea typeface="Times New Roman" panose="02020603050405020304" pitchFamily="18" charset="0"/>
                <a:cs typeface="Times New Roman" panose="02020603050405020304" pitchFamily="18" charset="0"/>
              </a:rPr>
              <a:t>supporte applications Dos – </a:t>
            </a:r>
            <a:r>
              <a:rPr lang="fr-FR" dirty="0" smtClean="0">
                <a:solidFill>
                  <a:srgbClr val="000000"/>
                </a:solidFill>
                <a:ea typeface="Times New Roman" panose="02020603050405020304" pitchFamily="18" charset="0"/>
                <a:cs typeface="Times New Roman" panose="02020603050405020304" pitchFamily="18" charset="0"/>
              </a:rPr>
              <a:t>(</a:t>
            </a:r>
            <a:r>
              <a:rPr lang="fr-FR" i="1" dirty="0" smtClean="0"/>
              <a:t>bus </a:t>
            </a:r>
            <a:r>
              <a:rPr lang="fr-FR" i="1" dirty="0"/>
              <a:t>de données 32 </a:t>
            </a:r>
            <a:r>
              <a:rPr lang="fr-FR" i="1" dirty="0" smtClean="0"/>
              <a:t>bits)</a:t>
            </a:r>
            <a:endParaRPr lang="fr-FR" b="1" i="1" dirty="0"/>
          </a:p>
        </p:txBody>
      </p:sp>
      <p:sp>
        <p:nvSpPr>
          <p:cNvPr id="17" name="Bulle ronde 16"/>
          <p:cNvSpPr/>
          <p:nvPr/>
        </p:nvSpPr>
        <p:spPr>
          <a:xfrm rot="16200000">
            <a:off x="495353" y="4036077"/>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1987</a:t>
            </a:r>
            <a:endParaRPr lang="fr-FR" dirty="0">
              <a:ln w="0"/>
              <a:solidFill>
                <a:schemeClr val="tx1"/>
              </a:solidFill>
              <a:effectLst>
                <a:outerShdw blurRad="38100" dist="19050" dir="2700000" algn="tl" rotWithShape="0">
                  <a:schemeClr val="dk1">
                    <a:alpha val="40000"/>
                  </a:schemeClr>
                </a:outerShdw>
              </a:effectLst>
            </a:endParaRPr>
          </a:p>
        </p:txBody>
      </p:sp>
      <p:sp>
        <p:nvSpPr>
          <p:cNvPr id="18" name="Rectangle 17"/>
          <p:cNvSpPr/>
          <p:nvPr/>
        </p:nvSpPr>
        <p:spPr>
          <a:xfrm>
            <a:off x="1299959" y="5093147"/>
            <a:ext cx="6627128" cy="369332"/>
          </a:xfrm>
          <a:prstGeom prst="rect">
            <a:avLst/>
          </a:prstGeom>
        </p:spPr>
        <p:txBody>
          <a:bodyPr wrap="square">
            <a:spAutoFit/>
          </a:bodyPr>
          <a:lstStyle/>
          <a:p>
            <a:r>
              <a:rPr lang="fr-FR" b="1" dirty="0" smtClean="0"/>
              <a:t>Windows </a:t>
            </a:r>
            <a:r>
              <a:rPr lang="fr-FR" b="1" dirty="0"/>
              <a:t>2</a:t>
            </a:r>
            <a:r>
              <a:rPr lang="fr-FR" dirty="0"/>
              <a:t> et </a:t>
            </a:r>
            <a:r>
              <a:rPr lang="fr-FR" b="1" dirty="0" smtClean="0"/>
              <a:t>Windows/386</a:t>
            </a:r>
            <a:endParaRPr lang="fr-FR" dirty="0"/>
          </a:p>
        </p:txBody>
      </p:sp>
      <p:sp>
        <p:nvSpPr>
          <p:cNvPr id="19" name="Rectangle 18"/>
          <p:cNvSpPr/>
          <p:nvPr/>
        </p:nvSpPr>
        <p:spPr>
          <a:xfrm>
            <a:off x="1313193" y="5386664"/>
            <a:ext cx="6424538" cy="369332"/>
          </a:xfrm>
          <a:prstGeom prst="rect">
            <a:avLst/>
          </a:prstGeom>
        </p:spPr>
        <p:txBody>
          <a:bodyPr wrap="square">
            <a:spAutoFit/>
          </a:bodyPr>
          <a:lstStyle/>
          <a:p>
            <a:pPr>
              <a:spcAft>
                <a:spcPts val="0"/>
              </a:spcAft>
            </a:pPr>
            <a:r>
              <a:rPr lang="fr-FR" b="1" dirty="0">
                <a:solidFill>
                  <a:srgbClr val="000000"/>
                </a:solidFill>
                <a:ea typeface="Times New Roman" panose="02020603050405020304" pitchFamily="18" charset="0"/>
              </a:rPr>
              <a:t>DOS 4.0 </a:t>
            </a:r>
            <a:r>
              <a:rPr lang="fr-FR" dirty="0" smtClean="0"/>
              <a:t>gère </a:t>
            </a:r>
            <a:r>
              <a:rPr lang="fr-FR" dirty="0"/>
              <a:t>disques durs de plus de </a:t>
            </a:r>
            <a:r>
              <a:rPr lang="fr-FR" dirty="0" smtClean="0"/>
              <a:t>32 </a:t>
            </a:r>
            <a:r>
              <a:rPr lang="fr-FR" dirty="0" smtClean="0"/>
              <a:t>Mo</a:t>
            </a:r>
            <a:endParaRPr lang="fr-FR" b="1" dirty="0">
              <a:solidFill>
                <a:srgbClr val="000000"/>
              </a:solidFill>
              <a:ea typeface="Times New Roman" panose="02020603050405020304" pitchFamily="18" charset="0"/>
            </a:endParaRPr>
          </a:p>
        </p:txBody>
      </p:sp>
      <p:sp>
        <p:nvSpPr>
          <p:cNvPr id="20" name="Bulle ronde 19"/>
          <p:cNvSpPr/>
          <p:nvPr/>
        </p:nvSpPr>
        <p:spPr>
          <a:xfrm rot="16200000">
            <a:off x="510022" y="4770390"/>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1988</a:t>
            </a:r>
            <a:endParaRPr lang="fr-FR" dirty="0">
              <a:ln w="0"/>
              <a:solidFill>
                <a:schemeClr val="tx1"/>
              </a:solidFill>
              <a:effectLst>
                <a:outerShdw blurRad="38100" dist="19050" dir="2700000" algn="tl" rotWithShape="0">
                  <a:schemeClr val="dk1">
                    <a:alpha val="40000"/>
                  </a:schemeClr>
                </a:outerShdw>
              </a:effectLst>
            </a:endParaRPr>
          </a:p>
        </p:txBody>
      </p:sp>
      <p:sp>
        <p:nvSpPr>
          <p:cNvPr id="21" name="Bulle ronde 20"/>
          <p:cNvSpPr/>
          <p:nvPr/>
        </p:nvSpPr>
        <p:spPr>
          <a:xfrm rot="16200000">
            <a:off x="494193" y="5543667"/>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1989</a:t>
            </a:r>
            <a:endParaRPr lang="fr-FR" dirty="0">
              <a:ln w="0"/>
              <a:solidFill>
                <a:schemeClr val="tx1"/>
              </a:solidFill>
              <a:effectLst>
                <a:outerShdw blurRad="38100" dist="19050" dir="2700000" algn="tl" rotWithShape="0">
                  <a:schemeClr val="dk1">
                    <a:alpha val="40000"/>
                  </a:schemeClr>
                </a:outerShdw>
              </a:effectLst>
            </a:endParaRPr>
          </a:p>
        </p:txBody>
      </p:sp>
      <p:sp>
        <p:nvSpPr>
          <p:cNvPr id="22" name="Rectangle 21"/>
          <p:cNvSpPr/>
          <p:nvPr/>
        </p:nvSpPr>
        <p:spPr>
          <a:xfrm>
            <a:off x="1310368" y="5832620"/>
            <a:ext cx="6605862" cy="923330"/>
          </a:xfrm>
          <a:prstGeom prst="rect">
            <a:avLst/>
          </a:prstGeom>
        </p:spPr>
        <p:txBody>
          <a:bodyPr wrap="square">
            <a:spAutoFit/>
          </a:bodyPr>
          <a:lstStyle/>
          <a:p>
            <a:r>
              <a:rPr lang="fr-FR" b="1" dirty="0" smtClean="0">
                <a:solidFill>
                  <a:srgbClr val="000000"/>
                </a:solidFill>
                <a:ea typeface="Times New Roman" panose="02020603050405020304" pitchFamily="18" charset="0"/>
                <a:cs typeface="Arial" panose="020B0604020202020204" pitchFamily="34" charset="0"/>
              </a:rPr>
              <a:t>Intel 32 bits – 80486 - adressage 4 Go </a:t>
            </a:r>
            <a:r>
              <a:rPr lang="fr-FR" i="1" dirty="0" smtClean="0">
                <a:solidFill>
                  <a:srgbClr val="000000"/>
                </a:solidFill>
                <a:ea typeface="Times New Roman" panose="02020603050405020304" pitchFamily="18" charset="0"/>
                <a:cs typeface="Arial" panose="020B0604020202020204" pitchFamily="34" charset="0"/>
              </a:rPr>
              <a:t>(</a:t>
            </a:r>
            <a:r>
              <a:rPr lang="fr-FR" i="1" dirty="0" smtClean="0"/>
              <a:t>1,2 </a:t>
            </a:r>
            <a:r>
              <a:rPr lang="fr-FR" i="1" dirty="0"/>
              <a:t>millions de </a:t>
            </a:r>
            <a:r>
              <a:rPr lang="fr-FR" i="1" dirty="0" smtClean="0"/>
              <a:t>transistors)</a:t>
            </a:r>
          </a:p>
          <a:p>
            <a:r>
              <a:rPr lang="fr-FR" i="1" dirty="0" smtClean="0"/>
              <a:t>(un </a:t>
            </a:r>
            <a:r>
              <a:rPr lang="fr-FR" i="1" dirty="0"/>
              <a:t>386 et un 387 </a:t>
            </a:r>
            <a:r>
              <a:rPr lang="fr-FR" i="1" dirty="0" smtClean="0"/>
              <a:t>«coprocesseur mathématique » </a:t>
            </a:r>
            <a:r>
              <a:rPr lang="fr-FR" i="1" dirty="0"/>
              <a:t>rassemblés dans la même </a:t>
            </a:r>
            <a:r>
              <a:rPr lang="fr-FR" i="1" dirty="0" smtClean="0"/>
              <a:t>puce)</a:t>
            </a:r>
            <a:endParaRPr lang="fr-FR" i="1" dirty="0"/>
          </a:p>
        </p:txBody>
      </p:sp>
      <p:grpSp>
        <p:nvGrpSpPr>
          <p:cNvPr id="23" name="Groupe 22"/>
          <p:cNvGrpSpPr/>
          <p:nvPr/>
        </p:nvGrpSpPr>
        <p:grpSpPr>
          <a:xfrm>
            <a:off x="323528" y="260649"/>
            <a:ext cx="8640960" cy="707886"/>
            <a:chOff x="4176955" y="2543398"/>
            <a:chExt cx="6774889" cy="1415772"/>
          </a:xfrm>
        </p:grpSpPr>
        <p:sp>
          <p:nvSpPr>
            <p:cNvPr id="24" name="ZoneTexte 23"/>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a:t>Quatrième Génération (</a:t>
              </a:r>
              <a:r>
                <a:rPr lang="fr-FR" sz="4000" b="1" dirty="0" smtClean="0"/>
                <a:t>1971-1989 </a:t>
              </a:r>
              <a:r>
                <a:rPr lang="fr-FR" sz="4000" b="1" dirty="0"/>
                <a:t>)</a:t>
              </a:r>
              <a:r>
                <a:rPr lang="fr-FR" sz="4000" dirty="0"/>
                <a:t> </a:t>
              </a:r>
            </a:p>
          </p:txBody>
        </p:sp>
        <p:sp>
          <p:nvSpPr>
            <p:cNvPr id="25" name="Flèche droite 24"/>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Espace réservé du numéro de diapositive 1"/>
          <p:cNvSpPr>
            <a:spLocks noGrp="1"/>
          </p:cNvSpPr>
          <p:nvPr>
            <p:ph type="sldNum" sz="quarter" idx="12"/>
          </p:nvPr>
        </p:nvSpPr>
        <p:spPr>
          <a:xfrm>
            <a:off x="6968492" y="6595202"/>
            <a:ext cx="2133600" cy="365125"/>
          </a:xfrm>
        </p:spPr>
        <p:txBody>
          <a:bodyPr/>
          <a:lstStyle/>
          <a:p>
            <a:fld id="{33D6E5A2-EC83-451F-A719-9AC1370DD5CF}" type="slidenum">
              <a:rPr lang="fr-FR" smtClean="0"/>
              <a:pPr/>
              <a:t>25</a:t>
            </a:fld>
            <a:endParaRPr kumimoji="0" lang="fr-FR" dirty="0"/>
          </a:p>
        </p:txBody>
      </p:sp>
    </p:spTree>
    <p:extLst>
      <p:ext uri="{BB962C8B-B14F-4D97-AF65-F5344CB8AC3E}">
        <p14:creationId xmlns:p14="http://schemas.microsoft.com/office/powerpoint/2010/main" val="176940481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par>
                          <p:cTn id="7" fill="hold">
                            <p:stCondLst>
                              <p:cond delay="0"/>
                            </p:stCondLst>
                            <p:childTnLst>
                              <p:par>
                                <p:cTn id="8" presetID="16" presetClass="entr" presetSubtype="21"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heel(1)">
                                      <p:cBhvr>
                                        <p:cTn id="40" dur="20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barn(inVertical)">
                                      <p:cBhvr>
                                        <p:cTn id="45" dur="500"/>
                                        <p:tgtEl>
                                          <p:spTgt spid="13"/>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1" presetClass="entr" presetSubtype="1"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heel(1)">
                                      <p:cBhvr>
                                        <p:cTn id="54" dur="20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1" presetClass="entr" presetSubtype="1"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heel(1)">
                                      <p:cBhvr>
                                        <p:cTn id="63" dur="20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20"/>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ppt_x"/>
                                          </p:val>
                                        </p:tav>
                                        <p:tav tm="100000">
                                          <p:val>
                                            <p:strVal val="#ppt_x"/>
                                          </p:val>
                                        </p:tav>
                                      </p:tavLst>
                                    </p:anim>
                                    <p:anim calcmode="lin" valueType="num">
                                      <p:cBhvr additive="base">
                                        <p:cTn id="7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additive="base">
                                        <p:cTn id="78" dur="500" fill="hold"/>
                                        <p:tgtEl>
                                          <p:spTgt spid="19"/>
                                        </p:tgtEl>
                                        <p:attrNameLst>
                                          <p:attrName>ppt_x</p:attrName>
                                        </p:attrNameLst>
                                      </p:cBhvr>
                                      <p:tavLst>
                                        <p:tav tm="0">
                                          <p:val>
                                            <p:strVal val="#ppt_x"/>
                                          </p:val>
                                        </p:tav>
                                        <p:tav tm="100000">
                                          <p:val>
                                            <p:strVal val="#ppt_x"/>
                                          </p:val>
                                        </p:tav>
                                      </p:tavLst>
                                    </p:anim>
                                    <p:anim calcmode="lin" valueType="num">
                                      <p:cBhvr additive="base">
                                        <p:cTn id="7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21"/>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fill="hold"/>
                                        <p:tgtEl>
                                          <p:spTgt spid="22"/>
                                        </p:tgtEl>
                                        <p:attrNameLst>
                                          <p:attrName>ppt_x</p:attrName>
                                        </p:attrNameLst>
                                      </p:cBhvr>
                                      <p:tavLst>
                                        <p:tav tm="0">
                                          <p:val>
                                            <p:strVal val="#ppt_x"/>
                                          </p:val>
                                        </p:tav>
                                        <p:tav tm="100000">
                                          <p:val>
                                            <p:strVal val="#ppt_x"/>
                                          </p:val>
                                        </p:tav>
                                      </p:tavLst>
                                    </p:anim>
                                    <p:anim calcmode="lin" valueType="num">
                                      <p:cBhvr additive="base">
                                        <p:cTn id="8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animBg="1"/>
      <p:bldP spid="10" grpId="0"/>
      <p:bldP spid="11" grpId="0"/>
      <p:bldP spid="13" grpId="0"/>
      <p:bldP spid="14" grpId="0"/>
      <p:bldP spid="15" grpId="0" animBg="1"/>
      <p:bldP spid="16" grpId="0"/>
      <p:bldP spid="17" grpId="0" animBg="1"/>
      <p:bldP spid="18" grpId="0"/>
      <p:bldP spid="19" grpId="0"/>
      <p:bldP spid="20" grpId="0" animBg="1"/>
      <p:bldP spid="21" grpId="0" animBg="1"/>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3" descr="Résultat de recherche d'images pour &quot;Atanasoff-Berry Computer&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Rectangle 5"/>
          <p:cNvSpPr/>
          <p:nvPr/>
        </p:nvSpPr>
        <p:spPr>
          <a:xfrm>
            <a:off x="1259632" y="950611"/>
            <a:ext cx="6371316" cy="646331"/>
          </a:xfrm>
          <a:prstGeom prst="rect">
            <a:avLst/>
          </a:prstGeom>
        </p:spPr>
        <p:txBody>
          <a:bodyPr wrap="square">
            <a:spAutoFit/>
          </a:bodyPr>
          <a:lstStyle/>
          <a:p>
            <a:r>
              <a:rPr lang="fr-FR" b="1" u="sng" dirty="0"/>
              <a:t>Les </a:t>
            </a:r>
            <a:r>
              <a:rPr lang="fr-FR" b="1" u="sng" dirty="0" smtClean="0"/>
              <a:t>processeurs 32 et 64 Bits et OS en version 32 et 64 Bits</a:t>
            </a:r>
            <a:endParaRPr lang="fr-FR" dirty="0"/>
          </a:p>
          <a:p>
            <a:endParaRPr lang="fr-FR" u="sng" dirty="0"/>
          </a:p>
        </p:txBody>
      </p:sp>
      <p:sp>
        <p:nvSpPr>
          <p:cNvPr id="22" name="ZoneTexte 21"/>
          <p:cNvSpPr txBox="1"/>
          <p:nvPr/>
        </p:nvSpPr>
        <p:spPr>
          <a:xfrm>
            <a:off x="8379660" y="1084094"/>
            <a:ext cx="864096" cy="369332"/>
          </a:xfrm>
          <a:prstGeom prst="rect">
            <a:avLst/>
          </a:prstGeom>
          <a:noFill/>
        </p:spPr>
        <p:txBody>
          <a:bodyPr wrap="square" rtlCol="0">
            <a:spAutoFit/>
          </a:bodyPr>
          <a:lstStyle/>
          <a:p>
            <a:r>
              <a:rPr lang="fr-FR" dirty="0" smtClean="0"/>
              <a:t>1990</a:t>
            </a:r>
            <a:endParaRPr lang="fr-FR" dirty="0"/>
          </a:p>
        </p:txBody>
      </p:sp>
      <p:sp>
        <p:nvSpPr>
          <p:cNvPr id="25" name="ZoneTexte 24"/>
          <p:cNvSpPr txBox="1"/>
          <p:nvPr/>
        </p:nvSpPr>
        <p:spPr>
          <a:xfrm>
            <a:off x="8391897" y="6322294"/>
            <a:ext cx="864096" cy="369332"/>
          </a:xfrm>
          <a:prstGeom prst="rect">
            <a:avLst/>
          </a:prstGeom>
          <a:noFill/>
        </p:spPr>
        <p:txBody>
          <a:bodyPr wrap="square" rtlCol="0">
            <a:spAutoFit/>
          </a:bodyPr>
          <a:lstStyle/>
          <a:p>
            <a:r>
              <a:rPr lang="fr-FR" dirty="0" smtClean="0"/>
              <a:t>1998</a:t>
            </a:r>
            <a:endParaRPr lang="fr-FR" dirty="0"/>
          </a:p>
        </p:txBody>
      </p:sp>
      <p:cxnSp>
        <p:nvCxnSpPr>
          <p:cNvPr id="29" name="Connecteur droit avec flèche 28"/>
          <p:cNvCxnSpPr>
            <a:endCxn id="25" idx="1"/>
          </p:cNvCxnSpPr>
          <p:nvPr/>
        </p:nvCxnSpPr>
        <p:spPr>
          <a:xfrm flipH="1">
            <a:off x="8391897" y="1084094"/>
            <a:ext cx="23345" cy="54228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Bulle ronde 25"/>
          <p:cNvSpPr/>
          <p:nvPr/>
        </p:nvSpPr>
        <p:spPr>
          <a:xfrm rot="16200000">
            <a:off x="469252" y="1130770"/>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1990</a:t>
            </a:r>
            <a:endParaRPr lang="fr-FR" dirty="0">
              <a:ln w="0"/>
              <a:solidFill>
                <a:schemeClr val="tx1"/>
              </a:solidFill>
              <a:effectLst>
                <a:outerShdw blurRad="38100" dist="19050" dir="2700000" algn="tl" rotWithShape="0">
                  <a:schemeClr val="dk1">
                    <a:alpha val="40000"/>
                  </a:schemeClr>
                </a:outerShdw>
              </a:effectLst>
            </a:endParaRPr>
          </a:p>
        </p:txBody>
      </p:sp>
      <p:sp>
        <p:nvSpPr>
          <p:cNvPr id="27" name="Bulle ronde 26"/>
          <p:cNvSpPr/>
          <p:nvPr/>
        </p:nvSpPr>
        <p:spPr>
          <a:xfrm rot="16200000">
            <a:off x="491312" y="1648494"/>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1992</a:t>
            </a:r>
            <a:endParaRPr lang="fr-FR" dirty="0">
              <a:ln w="0"/>
              <a:solidFill>
                <a:schemeClr val="tx1"/>
              </a:solidFill>
              <a:effectLst>
                <a:outerShdw blurRad="38100" dist="19050" dir="2700000" algn="tl" rotWithShape="0">
                  <a:schemeClr val="dk1">
                    <a:alpha val="40000"/>
                  </a:schemeClr>
                </a:outerShdw>
              </a:effectLst>
            </a:endParaRPr>
          </a:p>
        </p:txBody>
      </p:sp>
      <p:sp>
        <p:nvSpPr>
          <p:cNvPr id="28" name="Bulle ronde 27"/>
          <p:cNvSpPr/>
          <p:nvPr/>
        </p:nvSpPr>
        <p:spPr>
          <a:xfrm rot="16200000">
            <a:off x="469252" y="2280315"/>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1993</a:t>
            </a:r>
            <a:endParaRPr lang="fr-FR" dirty="0">
              <a:ln w="0"/>
              <a:solidFill>
                <a:schemeClr val="tx1"/>
              </a:solidFill>
              <a:effectLst>
                <a:outerShdw blurRad="38100" dist="19050" dir="2700000" algn="tl" rotWithShape="0">
                  <a:schemeClr val="dk1">
                    <a:alpha val="40000"/>
                  </a:schemeClr>
                </a:outerShdw>
              </a:effectLst>
            </a:endParaRPr>
          </a:p>
        </p:txBody>
      </p:sp>
      <p:sp>
        <p:nvSpPr>
          <p:cNvPr id="30" name="Bulle ronde 29"/>
          <p:cNvSpPr/>
          <p:nvPr/>
        </p:nvSpPr>
        <p:spPr>
          <a:xfrm rot="16200000">
            <a:off x="413311" y="4578402"/>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1995</a:t>
            </a:r>
            <a:endParaRPr lang="fr-FR" dirty="0">
              <a:ln w="0"/>
              <a:solidFill>
                <a:schemeClr val="tx1"/>
              </a:solidFill>
              <a:effectLst>
                <a:outerShdw blurRad="38100" dist="19050" dir="2700000" algn="tl" rotWithShape="0">
                  <a:schemeClr val="dk1">
                    <a:alpha val="40000"/>
                  </a:schemeClr>
                </a:outerShdw>
              </a:effectLst>
            </a:endParaRPr>
          </a:p>
        </p:txBody>
      </p:sp>
      <p:sp>
        <p:nvSpPr>
          <p:cNvPr id="11" name="Rectangle 10"/>
          <p:cNvSpPr/>
          <p:nvPr/>
        </p:nvSpPr>
        <p:spPr>
          <a:xfrm>
            <a:off x="1259632" y="1475278"/>
            <a:ext cx="5904656" cy="369332"/>
          </a:xfrm>
          <a:prstGeom prst="rect">
            <a:avLst/>
          </a:prstGeom>
        </p:spPr>
        <p:txBody>
          <a:bodyPr wrap="square">
            <a:spAutoFit/>
          </a:bodyPr>
          <a:lstStyle/>
          <a:p>
            <a:pPr>
              <a:spcAft>
                <a:spcPts val="0"/>
              </a:spcAft>
            </a:pPr>
            <a:r>
              <a:rPr lang="fr-FR" b="1" dirty="0" smtClean="0">
                <a:solidFill>
                  <a:srgbClr val="000000"/>
                </a:solidFill>
                <a:ea typeface="Times New Roman" panose="02020603050405020304" pitchFamily="18" charset="0"/>
              </a:rPr>
              <a:t>Windows 3.0 </a:t>
            </a:r>
            <a:r>
              <a:rPr lang="fr-FR" i="1" dirty="0" smtClean="0">
                <a:solidFill>
                  <a:srgbClr val="000000"/>
                </a:solidFill>
                <a:ea typeface="Times New Roman" panose="02020603050405020304" pitchFamily="18" charset="0"/>
              </a:rPr>
              <a:t>(encore lancé à partir du </a:t>
            </a:r>
            <a:r>
              <a:rPr lang="fr-FR" i="1" dirty="0" err="1" smtClean="0">
                <a:solidFill>
                  <a:srgbClr val="000000"/>
                </a:solidFill>
                <a:ea typeface="Times New Roman" panose="02020603050405020304" pitchFamily="18" charset="0"/>
              </a:rPr>
              <a:t>shell</a:t>
            </a:r>
            <a:r>
              <a:rPr lang="fr-FR" i="1" dirty="0" smtClean="0">
                <a:solidFill>
                  <a:srgbClr val="000000"/>
                </a:solidFill>
                <a:ea typeface="Times New Roman" panose="02020603050405020304" pitchFamily="18" charset="0"/>
              </a:rPr>
              <a:t> DOS 16 bits)</a:t>
            </a:r>
            <a:endParaRPr lang="fr-FR" i="1" dirty="0">
              <a:ea typeface="Times New Roman" panose="02020603050405020304" pitchFamily="18" charset="0"/>
            </a:endParaRPr>
          </a:p>
        </p:txBody>
      </p:sp>
      <p:grpSp>
        <p:nvGrpSpPr>
          <p:cNvPr id="32" name="Groupe 31"/>
          <p:cNvGrpSpPr/>
          <p:nvPr/>
        </p:nvGrpSpPr>
        <p:grpSpPr>
          <a:xfrm>
            <a:off x="316603" y="172347"/>
            <a:ext cx="8640960" cy="707886"/>
            <a:chOff x="4176955" y="2543398"/>
            <a:chExt cx="6774889" cy="1415772"/>
          </a:xfrm>
        </p:grpSpPr>
        <p:sp>
          <p:nvSpPr>
            <p:cNvPr id="34" name="ZoneTexte 33"/>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smtClean="0"/>
                <a:t>Cinquième </a:t>
              </a:r>
              <a:r>
                <a:rPr lang="fr-FR" sz="4000" b="1" dirty="0"/>
                <a:t>Génération </a:t>
              </a:r>
              <a:r>
                <a:rPr lang="fr-FR" sz="4000" b="1" dirty="0" smtClean="0"/>
                <a:t>(1990- </a:t>
              </a:r>
              <a:r>
                <a:rPr lang="fr-FR" sz="4000" b="1" dirty="0"/>
                <a:t>)</a:t>
              </a:r>
              <a:r>
                <a:rPr lang="fr-FR" sz="4000" dirty="0"/>
                <a:t> </a:t>
              </a:r>
            </a:p>
          </p:txBody>
        </p:sp>
        <p:sp>
          <p:nvSpPr>
            <p:cNvPr id="35" name="Flèche droite 34"/>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Rectangle 1"/>
          <p:cNvSpPr/>
          <p:nvPr/>
        </p:nvSpPr>
        <p:spPr>
          <a:xfrm>
            <a:off x="4043866" y="1997451"/>
            <a:ext cx="1459054" cy="369332"/>
          </a:xfrm>
          <a:prstGeom prst="rect">
            <a:avLst/>
          </a:prstGeom>
        </p:spPr>
        <p:txBody>
          <a:bodyPr wrap="none">
            <a:spAutoFit/>
          </a:bodyPr>
          <a:lstStyle/>
          <a:p>
            <a:r>
              <a:rPr lang="fr-FR" b="1" dirty="0">
                <a:solidFill>
                  <a:srgbClr val="000000"/>
                </a:solidFill>
                <a:ea typeface="Times New Roman" panose="02020603050405020304" pitchFamily="18" charset="0"/>
              </a:rPr>
              <a:t>IBM OS/2 2.0</a:t>
            </a:r>
            <a:endParaRPr lang="fr-FR" b="1" dirty="0"/>
          </a:p>
        </p:txBody>
      </p:sp>
      <p:sp>
        <p:nvSpPr>
          <p:cNvPr id="3" name="Rectangle 2"/>
          <p:cNvSpPr/>
          <p:nvPr/>
        </p:nvSpPr>
        <p:spPr>
          <a:xfrm>
            <a:off x="1310690" y="2010286"/>
            <a:ext cx="2994196" cy="369332"/>
          </a:xfrm>
          <a:prstGeom prst="rect">
            <a:avLst/>
          </a:prstGeom>
        </p:spPr>
        <p:txBody>
          <a:bodyPr wrap="square">
            <a:spAutoFit/>
          </a:bodyPr>
          <a:lstStyle/>
          <a:p>
            <a:r>
              <a:rPr lang="fr-FR" b="1" i="1" dirty="0" smtClean="0">
                <a:solidFill>
                  <a:srgbClr val="000000"/>
                </a:solidFill>
                <a:ea typeface="Times New Roman" panose="02020603050405020304" pitchFamily="18" charset="0"/>
              </a:rPr>
              <a:t>1</a:t>
            </a:r>
            <a:r>
              <a:rPr lang="fr-FR" b="1" i="1" baseline="30000" dirty="0" smtClean="0">
                <a:solidFill>
                  <a:srgbClr val="000000"/>
                </a:solidFill>
                <a:ea typeface="Times New Roman" panose="02020603050405020304" pitchFamily="18" charset="0"/>
              </a:rPr>
              <a:t>ER</a:t>
            </a:r>
            <a:r>
              <a:rPr lang="fr-FR" b="1" i="1" dirty="0" smtClean="0">
                <a:solidFill>
                  <a:srgbClr val="000000"/>
                </a:solidFill>
                <a:ea typeface="Times New Roman" panose="02020603050405020304" pitchFamily="18" charset="0"/>
              </a:rPr>
              <a:t> OS </a:t>
            </a:r>
            <a:r>
              <a:rPr lang="fr-FR" b="1" i="1" dirty="0">
                <a:solidFill>
                  <a:srgbClr val="000000"/>
                </a:solidFill>
                <a:ea typeface="Times New Roman" panose="02020603050405020304" pitchFamily="18" charset="0"/>
              </a:rPr>
              <a:t>pour PC en 32 bits </a:t>
            </a:r>
            <a:r>
              <a:rPr lang="fr-FR" b="1" i="1" dirty="0" smtClean="0">
                <a:solidFill>
                  <a:srgbClr val="000000"/>
                </a:solidFill>
                <a:ea typeface="Times New Roman" panose="02020603050405020304" pitchFamily="18" charset="0"/>
              </a:rPr>
              <a:t>…</a:t>
            </a:r>
            <a:endParaRPr lang="fr-FR" b="1" i="1" dirty="0"/>
          </a:p>
        </p:txBody>
      </p:sp>
      <p:sp>
        <p:nvSpPr>
          <p:cNvPr id="4" name="Rectangle 3"/>
          <p:cNvSpPr/>
          <p:nvPr/>
        </p:nvSpPr>
        <p:spPr>
          <a:xfrm>
            <a:off x="1348005" y="2579163"/>
            <a:ext cx="6954687" cy="369332"/>
          </a:xfrm>
          <a:prstGeom prst="rect">
            <a:avLst/>
          </a:prstGeom>
        </p:spPr>
        <p:txBody>
          <a:bodyPr wrap="square">
            <a:spAutoFit/>
          </a:bodyPr>
          <a:lstStyle/>
          <a:p>
            <a:r>
              <a:rPr lang="fr-FR" b="1" dirty="0">
                <a:solidFill>
                  <a:srgbClr val="000000"/>
                </a:solidFill>
                <a:ea typeface="Times New Roman" panose="02020603050405020304" pitchFamily="18" charset="0"/>
              </a:rPr>
              <a:t>Microsoft </a:t>
            </a:r>
            <a:r>
              <a:rPr lang="fr-FR" b="1" dirty="0" smtClean="0">
                <a:solidFill>
                  <a:srgbClr val="000000"/>
                </a:solidFill>
                <a:ea typeface="Times New Roman" panose="02020603050405020304" pitchFamily="18" charset="0"/>
              </a:rPr>
              <a:t>: Windows </a:t>
            </a:r>
            <a:r>
              <a:rPr lang="fr-FR" b="1" dirty="0">
                <a:solidFill>
                  <a:srgbClr val="000000"/>
                </a:solidFill>
                <a:ea typeface="Times New Roman" panose="02020603050405020304" pitchFamily="18" charset="0"/>
              </a:rPr>
              <a:t>NT 3.1. </a:t>
            </a:r>
            <a:r>
              <a:rPr lang="fr-FR" b="1" dirty="0" smtClean="0">
                <a:solidFill>
                  <a:srgbClr val="000000"/>
                </a:solidFill>
                <a:ea typeface="Times New Roman" panose="02020603050405020304" pitchFamily="18" charset="0"/>
              </a:rPr>
              <a:t>son 1</a:t>
            </a:r>
            <a:r>
              <a:rPr lang="fr-FR" b="1" baseline="30000" dirty="0" smtClean="0">
                <a:solidFill>
                  <a:srgbClr val="000000"/>
                </a:solidFill>
                <a:ea typeface="Times New Roman" panose="02020603050405020304" pitchFamily="18" charset="0"/>
              </a:rPr>
              <a:t>ER</a:t>
            </a:r>
            <a:r>
              <a:rPr lang="fr-FR" b="1" dirty="0" smtClean="0">
                <a:solidFill>
                  <a:srgbClr val="000000"/>
                </a:solidFill>
                <a:ea typeface="Times New Roman" panose="02020603050405020304" pitchFamily="18" charset="0"/>
              </a:rPr>
              <a:t> OS entièrement </a:t>
            </a:r>
            <a:r>
              <a:rPr lang="fr-FR" b="1" dirty="0">
                <a:solidFill>
                  <a:srgbClr val="000000"/>
                </a:solidFill>
                <a:ea typeface="Times New Roman" panose="02020603050405020304" pitchFamily="18" charset="0"/>
              </a:rPr>
              <a:t>32 bits</a:t>
            </a:r>
            <a:endParaRPr lang="fr-FR" b="1" dirty="0"/>
          </a:p>
        </p:txBody>
      </p:sp>
      <p:sp>
        <p:nvSpPr>
          <p:cNvPr id="5" name="Rectangle 4"/>
          <p:cNvSpPr/>
          <p:nvPr/>
        </p:nvSpPr>
        <p:spPr>
          <a:xfrm>
            <a:off x="1332477" y="3744782"/>
            <a:ext cx="6797125" cy="369332"/>
          </a:xfrm>
          <a:prstGeom prst="rect">
            <a:avLst/>
          </a:prstGeom>
        </p:spPr>
        <p:txBody>
          <a:bodyPr wrap="square">
            <a:spAutoFit/>
          </a:bodyPr>
          <a:lstStyle/>
          <a:p>
            <a:r>
              <a:rPr lang="fr-FR" b="1" dirty="0" smtClean="0">
                <a:solidFill>
                  <a:srgbClr val="000000"/>
                </a:solidFill>
                <a:ea typeface="Times New Roman" panose="02020603050405020304" pitchFamily="18" charset="0"/>
              </a:rPr>
              <a:t>Intel – microprocesseur Pentium </a:t>
            </a:r>
            <a:r>
              <a:rPr lang="fr-FR" i="1" dirty="0" smtClean="0">
                <a:solidFill>
                  <a:srgbClr val="000000"/>
                </a:solidFill>
                <a:ea typeface="Times New Roman" panose="02020603050405020304" pitchFamily="18" charset="0"/>
              </a:rPr>
              <a:t>(CPU 32 Bits donc 4 Go adressable)</a:t>
            </a:r>
            <a:endParaRPr lang="fr-FR" i="1" dirty="0"/>
          </a:p>
        </p:txBody>
      </p:sp>
      <p:sp>
        <p:nvSpPr>
          <p:cNvPr id="8" name="Rectangle 7"/>
          <p:cNvSpPr/>
          <p:nvPr/>
        </p:nvSpPr>
        <p:spPr>
          <a:xfrm>
            <a:off x="1304043" y="4082827"/>
            <a:ext cx="6768752" cy="646331"/>
          </a:xfrm>
          <a:prstGeom prst="rect">
            <a:avLst/>
          </a:prstGeom>
        </p:spPr>
        <p:txBody>
          <a:bodyPr wrap="square">
            <a:spAutoFit/>
          </a:bodyPr>
          <a:lstStyle/>
          <a:p>
            <a:r>
              <a:rPr lang="fr-FR" i="1" dirty="0" smtClean="0">
                <a:solidFill>
                  <a:srgbClr val="000000"/>
                </a:solidFill>
                <a:ea typeface="Times New Roman" panose="02020603050405020304" pitchFamily="18" charset="0"/>
              </a:rPr>
              <a:t>Le « standard » disque dur de </a:t>
            </a:r>
            <a:r>
              <a:rPr lang="fr-FR" dirty="0"/>
              <a:t>250 </a:t>
            </a:r>
            <a:r>
              <a:rPr lang="fr-FR" dirty="0" smtClean="0"/>
              <a:t>Mbit </a:t>
            </a:r>
            <a:r>
              <a:rPr lang="fr-FR" i="1" dirty="0" smtClean="0">
                <a:solidFill>
                  <a:srgbClr val="000000"/>
                </a:solidFill>
                <a:ea typeface="Times New Roman" panose="02020603050405020304" pitchFamily="18" charset="0"/>
              </a:rPr>
              <a:t>- </a:t>
            </a:r>
            <a:r>
              <a:rPr lang="fr-FR" dirty="0"/>
              <a:t>8 Mb </a:t>
            </a:r>
            <a:r>
              <a:rPr lang="fr-FR" i="1" dirty="0" smtClean="0">
                <a:solidFill>
                  <a:srgbClr val="000000"/>
                </a:solidFill>
                <a:ea typeface="Times New Roman" panose="02020603050405020304" pitchFamily="18" charset="0"/>
              </a:rPr>
              <a:t> de mémoire vive - carte vidéo accélératrice SVGA</a:t>
            </a:r>
            <a:endParaRPr lang="fr-FR" i="1" dirty="0"/>
          </a:p>
        </p:txBody>
      </p:sp>
      <p:sp>
        <p:nvSpPr>
          <p:cNvPr id="9" name="Rectangle 1"/>
          <p:cNvSpPr>
            <a:spLocks noChangeArrowheads="1"/>
          </p:cNvSpPr>
          <p:nvPr/>
        </p:nvSpPr>
        <p:spPr bwMode="auto">
          <a:xfrm>
            <a:off x="1348005" y="2948495"/>
            <a:ext cx="691875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1" u="none" strike="noStrike" cap="none" normalizeH="0" baseline="0" dirty="0" smtClean="0">
                <a:ln>
                  <a:noFill/>
                </a:ln>
                <a:solidFill>
                  <a:srgbClr val="000000"/>
                </a:solidFill>
                <a:effectLst/>
                <a:ea typeface="Lucida Sans Unicode" panose="020B0602030504020204" pitchFamily="34" charset="0"/>
                <a:cs typeface="Times New Roman" panose="02020603050405020304" pitchFamily="18" charset="0"/>
              </a:rPr>
              <a:t>Les utilisateurs « lambda »  devant se contenter de Windows 3.1 et 3.11</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1" u="none" strike="noStrike" cap="none" normalizeH="0" baseline="0" dirty="0" smtClean="0">
                <a:ln>
                  <a:noFill/>
                </a:ln>
                <a:solidFill>
                  <a:srgbClr val="000000"/>
                </a:solidFill>
                <a:effectLst/>
                <a:ea typeface="Lucida Sans Unicode" panose="020B0602030504020204" pitchFamily="34" charset="0"/>
                <a:cs typeface="Times New Roman" panose="02020603050405020304" pitchFamily="18" charset="0"/>
              </a:rPr>
              <a:t>(simple surcouche graphique de MS-DOS)</a:t>
            </a:r>
            <a:endParaRPr kumimoji="0" lang="fr-FR" altLang="fr-FR" b="0" i="1" u="none" strike="noStrike" cap="none" normalizeH="0" baseline="0" dirty="0" smtClean="0">
              <a:ln>
                <a:noFill/>
              </a:ln>
              <a:solidFill>
                <a:schemeClr val="tx1"/>
              </a:solidFill>
              <a:effectLst/>
            </a:endParaRPr>
          </a:p>
        </p:txBody>
      </p:sp>
      <p:sp>
        <p:nvSpPr>
          <p:cNvPr id="12" name="Rectangle 11"/>
          <p:cNvSpPr/>
          <p:nvPr/>
        </p:nvSpPr>
        <p:spPr>
          <a:xfrm>
            <a:off x="1262738" y="4813850"/>
            <a:ext cx="6797125" cy="923330"/>
          </a:xfrm>
          <a:prstGeom prst="rect">
            <a:avLst/>
          </a:prstGeom>
        </p:spPr>
        <p:txBody>
          <a:bodyPr wrap="square">
            <a:spAutoFit/>
          </a:bodyPr>
          <a:lstStyle/>
          <a:p>
            <a:r>
              <a:rPr lang="fr-FR" b="1" dirty="0" smtClean="0">
                <a:solidFill>
                  <a:srgbClr val="000000"/>
                </a:solidFill>
                <a:ea typeface="Times New Roman" panose="02020603050405020304" pitchFamily="18" charset="0"/>
              </a:rPr>
              <a:t>Windows 95 - </a:t>
            </a:r>
            <a:r>
              <a:rPr lang="fr-FR" b="1" i="1" dirty="0" smtClean="0">
                <a:solidFill>
                  <a:srgbClr val="000000"/>
                </a:solidFill>
                <a:ea typeface="Times New Roman" panose="02020603050405020304" pitchFamily="18" charset="0"/>
              </a:rPr>
              <a:t>Partie graphique entièrement 32 Bits</a:t>
            </a:r>
          </a:p>
          <a:p>
            <a:r>
              <a:rPr lang="fr-FR" i="1" dirty="0" smtClean="0">
                <a:solidFill>
                  <a:srgbClr val="000000"/>
                </a:solidFill>
                <a:ea typeface="Times New Roman" panose="02020603050405020304" pitchFamily="18" charset="0"/>
              </a:rPr>
              <a:t>(</a:t>
            </a:r>
            <a:r>
              <a:rPr lang="fr-FR" i="1" dirty="0" smtClean="0"/>
              <a:t>basée </a:t>
            </a:r>
            <a:r>
              <a:rPr lang="fr-FR" i="1" dirty="0"/>
              <a:t>sur l'OS MS-DOS nativement </a:t>
            </a:r>
            <a:r>
              <a:rPr lang="fr-FR" i="1" dirty="0" smtClean="0"/>
              <a:t>16-bits)</a:t>
            </a:r>
          </a:p>
          <a:p>
            <a:r>
              <a:rPr lang="fr-FR" b="1" i="1" dirty="0" smtClean="0"/>
              <a:t>Fonctionne avec 4 Mo de mémoire minimum</a:t>
            </a:r>
            <a:endParaRPr lang="fr-FR" b="1" i="1" dirty="0"/>
          </a:p>
        </p:txBody>
      </p:sp>
      <p:sp>
        <p:nvSpPr>
          <p:cNvPr id="14" name="Rectangle 13"/>
          <p:cNvSpPr/>
          <p:nvPr/>
        </p:nvSpPr>
        <p:spPr>
          <a:xfrm>
            <a:off x="1304961" y="5705893"/>
            <a:ext cx="6754902" cy="646331"/>
          </a:xfrm>
          <a:prstGeom prst="rect">
            <a:avLst/>
          </a:prstGeom>
        </p:spPr>
        <p:txBody>
          <a:bodyPr wrap="square">
            <a:spAutoFit/>
          </a:bodyPr>
          <a:lstStyle/>
          <a:p>
            <a:pPr>
              <a:spcAft>
                <a:spcPts val="0"/>
              </a:spcAft>
            </a:pPr>
            <a:r>
              <a:rPr lang="fr-FR" i="1" kern="150" dirty="0">
                <a:solidFill>
                  <a:srgbClr val="000000"/>
                </a:solidFill>
                <a:latin typeface="Times New Roman" panose="02020603050405020304" pitchFamily="18" charset="0"/>
                <a:ea typeface="Lucida Sans Unicode" panose="020B0602030504020204" pitchFamily="34" charset="0"/>
                <a:cs typeface="Tahoma" panose="020B0604030504040204" pitchFamily="34" charset="0"/>
              </a:rPr>
              <a:t>En 1995, le haut de gamme coté mémoire vive, c’était 16 </a:t>
            </a:r>
            <a:r>
              <a:rPr lang="fr-FR" i="1" kern="150" dirty="0" smtClean="0">
                <a:solidFill>
                  <a:srgbClr val="000000"/>
                </a:solidFill>
                <a:latin typeface="Times New Roman" panose="02020603050405020304" pitchFamily="18" charset="0"/>
                <a:ea typeface="Lucida Sans Unicode" panose="020B0602030504020204" pitchFamily="34" charset="0"/>
                <a:cs typeface="Tahoma" panose="020B0604030504040204" pitchFamily="34" charset="0"/>
              </a:rPr>
              <a:t>Mo.</a:t>
            </a:r>
          </a:p>
          <a:p>
            <a:pPr>
              <a:spcAft>
                <a:spcPts val="0"/>
              </a:spcAft>
            </a:pPr>
            <a:r>
              <a:rPr lang="fr-FR" i="1" kern="150" dirty="0" smtClean="0">
                <a:solidFill>
                  <a:srgbClr val="000000"/>
                </a:solidFill>
                <a:latin typeface="Times New Roman" panose="02020603050405020304" pitchFamily="18" charset="0"/>
                <a:ea typeface="Lucida Sans Unicode" panose="020B0602030504020204" pitchFamily="34" charset="0"/>
                <a:cs typeface="Tahoma" panose="020B0604030504040204" pitchFamily="34" charset="0"/>
              </a:rPr>
              <a:t>En </a:t>
            </a:r>
            <a:r>
              <a:rPr lang="fr-FR" i="1" kern="150" dirty="0">
                <a:solidFill>
                  <a:srgbClr val="000000"/>
                </a:solidFill>
                <a:latin typeface="Times New Roman" panose="02020603050405020304" pitchFamily="18" charset="0"/>
                <a:ea typeface="Lucida Sans Unicode" panose="020B0602030504020204" pitchFamily="34" charset="0"/>
                <a:cs typeface="Tahoma" panose="020B0604030504040204" pitchFamily="34" charset="0"/>
              </a:rPr>
              <a:t>13 ans, </a:t>
            </a:r>
            <a:r>
              <a:rPr lang="fr-FR" i="1" kern="150" dirty="0" smtClean="0">
                <a:solidFill>
                  <a:srgbClr val="000000"/>
                </a:solidFill>
                <a:latin typeface="Times New Roman" panose="02020603050405020304" pitchFamily="18" charset="0"/>
                <a:ea typeface="Lucida Sans Unicode" panose="020B0602030504020204" pitchFamily="34" charset="0"/>
                <a:cs typeface="Tahoma" panose="020B0604030504040204" pitchFamily="34" charset="0"/>
              </a:rPr>
              <a:t>cette </a:t>
            </a:r>
            <a:r>
              <a:rPr lang="fr-FR" i="1" kern="150" dirty="0">
                <a:solidFill>
                  <a:srgbClr val="000000"/>
                </a:solidFill>
                <a:latin typeface="Times New Roman" panose="02020603050405020304" pitchFamily="18" charset="0"/>
                <a:ea typeface="Lucida Sans Unicode" panose="020B0602030504020204" pitchFamily="34" charset="0"/>
                <a:cs typeface="Tahoma" panose="020B0604030504040204" pitchFamily="34" charset="0"/>
              </a:rPr>
              <a:t>capacité </a:t>
            </a:r>
            <a:r>
              <a:rPr lang="fr-FR" i="1" kern="150" dirty="0" smtClean="0">
                <a:solidFill>
                  <a:srgbClr val="000000"/>
                </a:solidFill>
                <a:latin typeface="Times New Roman" panose="02020603050405020304" pitchFamily="18" charset="0"/>
                <a:ea typeface="Lucida Sans Unicode" panose="020B0602030504020204" pitchFamily="34" charset="0"/>
                <a:cs typeface="Tahoma" panose="020B0604030504040204" pitchFamily="34" charset="0"/>
              </a:rPr>
              <a:t>a </a:t>
            </a:r>
            <a:r>
              <a:rPr lang="fr-FR" i="1" kern="150" dirty="0">
                <a:solidFill>
                  <a:srgbClr val="000000"/>
                </a:solidFill>
                <a:latin typeface="Times New Roman" panose="02020603050405020304" pitchFamily="18" charset="0"/>
                <a:ea typeface="Lucida Sans Unicode" panose="020B0602030504020204" pitchFamily="34" charset="0"/>
                <a:cs typeface="Tahoma" panose="020B0604030504040204" pitchFamily="34" charset="0"/>
              </a:rPr>
              <a:t>été multipliée par </a:t>
            </a:r>
            <a:r>
              <a:rPr lang="fr-FR" i="1" kern="150" dirty="0" smtClean="0">
                <a:solidFill>
                  <a:srgbClr val="000000"/>
                </a:solidFill>
                <a:latin typeface="Times New Roman" panose="02020603050405020304" pitchFamily="18" charset="0"/>
                <a:ea typeface="Lucida Sans Unicode" panose="020B0602030504020204" pitchFamily="34" charset="0"/>
                <a:cs typeface="Tahoma" panose="020B0604030504040204" pitchFamily="34" charset="0"/>
              </a:rPr>
              <a:t>256…</a:t>
            </a:r>
            <a:endParaRPr lang="fr-FR" i="1" kern="150" dirty="0">
              <a:effectLst/>
              <a:latin typeface="Times New Roman" panose="02020603050405020304" pitchFamily="18" charset="0"/>
              <a:ea typeface="Lucida Sans Unicode" panose="020B0602030504020204" pitchFamily="34" charset="0"/>
              <a:cs typeface="Tahoma" panose="020B0604030504040204" pitchFamily="34" charset="0"/>
            </a:endParaRPr>
          </a:p>
        </p:txBody>
      </p:sp>
      <p:sp>
        <p:nvSpPr>
          <p:cNvPr id="36" name="Rectangle 35"/>
          <p:cNvSpPr/>
          <p:nvPr/>
        </p:nvSpPr>
        <p:spPr>
          <a:xfrm>
            <a:off x="1310690" y="6352224"/>
            <a:ext cx="6754902" cy="369332"/>
          </a:xfrm>
          <a:prstGeom prst="rect">
            <a:avLst/>
          </a:prstGeom>
        </p:spPr>
        <p:txBody>
          <a:bodyPr wrap="square">
            <a:spAutoFit/>
          </a:bodyPr>
          <a:lstStyle/>
          <a:p>
            <a:pPr>
              <a:spcAft>
                <a:spcPts val="0"/>
              </a:spcAft>
            </a:pPr>
            <a:r>
              <a:rPr lang="fr-FR" b="1" kern="150" dirty="0" smtClean="0">
                <a:solidFill>
                  <a:srgbClr val="000000"/>
                </a:solidFill>
                <a:latin typeface="Times New Roman" panose="02020603050405020304" pitchFamily="18" charset="0"/>
                <a:ea typeface="Lucida Sans Unicode" panose="020B0602030504020204" pitchFamily="34" charset="0"/>
                <a:cs typeface="Tahoma" panose="020B0604030504040204" pitchFamily="34" charset="0"/>
              </a:rPr>
              <a:t>Windows 98 (pas d’avancée majeure)  </a:t>
            </a:r>
            <a:endParaRPr lang="fr-FR" b="1" kern="150" dirty="0">
              <a:effectLst/>
              <a:latin typeface="Times New Roman" panose="02020603050405020304" pitchFamily="18" charset="0"/>
              <a:ea typeface="Lucida Sans Unicode" panose="020B0602030504020204" pitchFamily="34" charset="0"/>
              <a:cs typeface="Tahoma" panose="020B0604030504040204" pitchFamily="34" charset="0"/>
            </a:endParaRPr>
          </a:p>
        </p:txBody>
      </p:sp>
      <p:sp>
        <p:nvSpPr>
          <p:cNvPr id="37" name="Bulle ronde 36"/>
          <p:cNvSpPr/>
          <p:nvPr/>
        </p:nvSpPr>
        <p:spPr>
          <a:xfrm rot="16200000">
            <a:off x="482710" y="6024443"/>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1998</a:t>
            </a:r>
            <a:endParaRPr lang="fr-FR" dirty="0">
              <a:ln w="0"/>
              <a:solidFill>
                <a:schemeClr val="tx1"/>
              </a:solidFill>
              <a:effectLst>
                <a:outerShdw blurRad="38100" dist="19050" dir="2700000" algn="tl" rotWithShape="0">
                  <a:schemeClr val="dk1">
                    <a:alpha val="40000"/>
                  </a:schemeClr>
                </a:outerShdw>
              </a:effectLst>
            </a:endParaRPr>
          </a:p>
        </p:txBody>
      </p:sp>
      <p:sp>
        <p:nvSpPr>
          <p:cNvPr id="7" name="Espace réservé du numéro de diapositive 6"/>
          <p:cNvSpPr>
            <a:spLocks noGrp="1"/>
          </p:cNvSpPr>
          <p:nvPr>
            <p:ph type="sldNum" sz="quarter" idx="12"/>
          </p:nvPr>
        </p:nvSpPr>
        <p:spPr>
          <a:xfrm>
            <a:off x="6993063" y="6509063"/>
            <a:ext cx="2133600" cy="365125"/>
          </a:xfrm>
        </p:spPr>
        <p:txBody>
          <a:bodyPr/>
          <a:lstStyle/>
          <a:p>
            <a:fld id="{33D6E5A2-EC83-451F-A719-9AC1370DD5CF}" type="slidenum">
              <a:rPr lang="fr-FR" smtClean="0"/>
              <a:pPr/>
              <a:t>26</a:t>
            </a:fld>
            <a:endParaRPr kumimoji="0" lang="fr-FR" dirty="0"/>
          </a:p>
        </p:txBody>
      </p:sp>
    </p:spTree>
    <p:custDataLst>
      <p:tags r:id="rId1"/>
    </p:custDataLst>
    <p:extLst>
      <p:ext uri="{BB962C8B-B14F-4D97-AF65-F5344CB8AC3E}">
        <p14:creationId xmlns:p14="http://schemas.microsoft.com/office/powerpoint/2010/main" val="121186763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32"/>
                                        </p:tgtEl>
                                        <p:attrNameLst>
                                          <p:attrName>style.visibility</p:attrName>
                                        </p:attrNameLst>
                                      </p:cBhvr>
                                      <p:to>
                                        <p:strVal val="visible"/>
                                      </p:to>
                                    </p:set>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heel(1)">
                                      <p:cBhvr>
                                        <p:cTn id="36" dur="20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circle(in)">
                                      <p:cBhvr>
                                        <p:cTn id="41" dur="20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500" fill="hold"/>
                                        <p:tgtEl>
                                          <p:spTgt spid="4"/>
                                        </p:tgtEl>
                                        <p:attrNameLst>
                                          <p:attrName>ppt_x</p:attrName>
                                        </p:attrNameLst>
                                      </p:cBhvr>
                                      <p:tavLst>
                                        <p:tav tm="0">
                                          <p:val>
                                            <p:strVal val="#ppt_x"/>
                                          </p:val>
                                        </p:tav>
                                        <p:tav tm="100000">
                                          <p:val>
                                            <p:strVal val="#ppt_x"/>
                                          </p:val>
                                        </p:tav>
                                      </p:tavLst>
                                    </p:anim>
                                    <p:anim calcmode="lin" valueType="num">
                                      <p:cBhvr additive="base">
                                        <p:cTn id="5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barn(inVertical)">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barn(inVertical)">
                                      <p:cBhvr>
                                        <p:cTn id="67" dur="500"/>
                                        <p:tgtEl>
                                          <p:spTgt spid="8"/>
                                        </p:tgtEl>
                                      </p:cBhvr>
                                    </p:animEffec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1" presetClass="entr" presetSubtype="1" fill="hold" grpId="0" nodeType="click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heel(1)">
                                      <p:cBhvr>
                                        <p:cTn id="76" dur="2000"/>
                                        <p:tgtEl>
                                          <p:spTgt spid="12"/>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barn(inVertical)">
                                      <p:cBhvr>
                                        <p:cTn id="81" dur="500"/>
                                        <p:tgtEl>
                                          <p:spTgt spid="14"/>
                                        </p:tgtEl>
                                      </p:cBhvr>
                                    </p:animEffec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37"/>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36"/>
                                        </p:tgtEl>
                                        <p:attrNameLst>
                                          <p:attrName>style.visibility</p:attrName>
                                        </p:attrNameLst>
                                      </p:cBhvr>
                                      <p:to>
                                        <p:strVal val="visible"/>
                                      </p:to>
                                    </p:set>
                                    <p:anim calcmode="lin" valueType="num">
                                      <p:cBhvr additive="base">
                                        <p:cTn id="90" dur="500" fill="hold"/>
                                        <p:tgtEl>
                                          <p:spTgt spid="36"/>
                                        </p:tgtEl>
                                        <p:attrNameLst>
                                          <p:attrName>ppt_x</p:attrName>
                                        </p:attrNameLst>
                                      </p:cBhvr>
                                      <p:tavLst>
                                        <p:tav tm="0">
                                          <p:val>
                                            <p:strVal val="#ppt_x"/>
                                          </p:val>
                                        </p:tav>
                                        <p:tav tm="100000">
                                          <p:val>
                                            <p:strVal val="#ppt_x"/>
                                          </p:val>
                                        </p:tav>
                                      </p:tavLst>
                                    </p:anim>
                                    <p:anim calcmode="lin" valueType="num">
                                      <p:cBhvr additive="base">
                                        <p:cTn id="91"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p:bldP spid="25" grpId="0"/>
      <p:bldP spid="26" grpId="0" animBg="1"/>
      <p:bldP spid="27" grpId="0" animBg="1"/>
      <p:bldP spid="28" grpId="0" animBg="1"/>
      <p:bldP spid="30" grpId="0" animBg="1"/>
      <p:bldP spid="11" grpId="0"/>
      <p:bldP spid="2" grpId="0"/>
      <p:bldP spid="3" grpId="0"/>
      <p:bldP spid="4" grpId="0"/>
      <p:bldP spid="5" grpId="0"/>
      <p:bldP spid="8" grpId="0"/>
      <p:bldP spid="9" grpId="0"/>
      <p:bldP spid="12" grpId="0"/>
      <p:bldP spid="14" grpId="0"/>
      <p:bldP spid="36" grpId="0"/>
      <p:bldP spid="3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7765662" cy="16476125"/>
          </a:xfrm>
          <a:prstGeom prst="rect">
            <a:avLst/>
          </a:prstGeom>
        </p:spPr>
      </p:pic>
      <p:grpSp>
        <p:nvGrpSpPr>
          <p:cNvPr id="6" name="Groupe 5"/>
          <p:cNvGrpSpPr/>
          <p:nvPr/>
        </p:nvGrpSpPr>
        <p:grpSpPr>
          <a:xfrm>
            <a:off x="330827" y="118009"/>
            <a:ext cx="8640960" cy="707886"/>
            <a:chOff x="4176955" y="2543398"/>
            <a:chExt cx="6774889" cy="1415772"/>
          </a:xfrm>
        </p:grpSpPr>
        <p:sp>
          <p:nvSpPr>
            <p:cNvPr id="7" name="ZoneTexte 6"/>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smtClean="0"/>
                <a:t>Cinquième </a:t>
              </a:r>
              <a:r>
                <a:rPr lang="fr-FR" sz="4000" b="1" dirty="0"/>
                <a:t>Génération </a:t>
              </a:r>
              <a:r>
                <a:rPr lang="fr-FR" sz="4000" b="1" dirty="0" smtClean="0"/>
                <a:t>(1990- </a:t>
              </a:r>
              <a:r>
                <a:rPr lang="fr-FR" sz="4000" b="1" dirty="0"/>
                <a:t>)</a:t>
              </a:r>
              <a:r>
                <a:rPr lang="fr-FR" sz="4000" dirty="0"/>
                <a:t> </a:t>
              </a:r>
            </a:p>
          </p:txBody>
        </p:sp>
        <p:sp>
          <p:nvSpPr>
            <p:cNvPr id="8" name="Flèche droite 7"/>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Bulle ronde 8"/>
          <p:cNvSpPr/>
          <p:nvPr/>
        </p:nvSpPr>
        <p:spPr>
          <a:xfrm rot="16200000">
            <a:off x="421871" y="633703"/>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2000</a:t>
            </a:r>
            <a:endParaRPr lang="fr-FR" dirty="0">
              <a:ln w="0"/>
              <a:solidFill>
                <a:schemeClr val="tx1"/>
              </a:solidFill>
              <a:effectLst>
                <a:outerShdw blurRad="38100" dist="19050" dir="2700000" algn="tl" rotWithShape="0">
                  <a:schemeClr val="dk1">
                    <a:alpha val="40000"/>
                  </a:schemeClr>
                </a:outerShdw>
              </a:effectLst>
            </a:endParaRPr>
          </a:p>
        </p:txBody>
      </p:sp>
      <p:sp>
        <p:nvSpPr>
          <p:cNvPr id="10" name="Bulle ronde 9"/>
          <p:cNvSpPr/>
          <p:nvPr/>
        </p:nvSpPr>
        <p:spPr>
          <a:xfrm rot="16200000">
            <a:off x="456075" y="1604763"/>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2001</a:t>
            </a:r>
            <a:endParaRPr lang="fr-FR" dirty="0">
              <a:ln w="0"/>
              <a:solidFill>
                <a:schemeClr val="tx1"/>
              </a:solidFill>
              <a:effectLst>
                <a:outerShdw blurRad="38100" dist="19050" dir="2700000" algn="tl" rotWithShape="0">
                  <a:schemeClr val="dk1">
                    <a:alpha val="40000"/>
                  </a:schemeClr>
                </a:outerShdw>
              </a:effectLst>
            </a:endParaRPr>
          </a:p>
        </p:txBody>
      </p:sp>
      <p:sp>
        <p:nvSpPr>
          <p:cNvPr id="11" name="Bulle ronde 10"/>
          <p:cNvSpPr/>
          <p:nvPr/>
        </p:nvSpPr>
        <p:spPr>
          <a:xfrm rot="16200000">
            <a:off x="488442" y="3655436"/>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2005</a:t>
            </a:r>
            <a:endParaRPr lang="fr-FR" dirty="0">
              <a:ln w="0"/>
              <a:solidFill>
                <a:schemeClr val="tx1"/>
              </a:solidFill>
              <a:effectLst>
                <a:outerShdw blurRad="38100" dist="19050" dir="2700000" algn="tl" rotWithShape="0">
                  <a:schemeClr val="dk1">
                    <a:alpha val="40000"/>
                  </a:schemeClr>
                </a:outerShdw>
              </a:effectLst>
            </a:endParaRPr>
          </a:p>
        </p:txBody>
      </p:sp>
      <p:sp>
        <p:nvSpPr>
          <p:cNvPr id="13" name="ZoneTexte 12"/>
          <p:cNvSpPr txBox="1"/>
          <p:nvPr/>
        </p:nvSpPr>
        <p:spPr>
          <a:xfrm>
            <a:off x="8379911" y="1046376"/>
            <a:ext cx="864096" cy="369332"/>
          </a:xfrm>
          <a:prstGeom prst="rect">
            <a:avLst/>
          </a:prstGeom>
          <a:noFill/>
        </p:spPr>
        <p:txBody>
          <a:bodyPr wrap="square" rtlCol="0">
            <a:spAutoFit/>
          </a:bodyPr>
          <a:lstStyle/>
          <a:p>
            <a:r>
              <a:rPr lang="fr-FR" dirty="0" smtClean="0"/>
              <a:t>2000</a:t>
            </a:r>
            <a:endParaRPr lang="fr-FR" dirty="0"/>
          </a:p>
        </p:txBody>
      </p:sp>
      <p:sp>
        <p:nvSpPr>
          <p:cNvPr id="14" name="ZoneTexte 13"/>
          <p:cNvSpPr txBox="1"/>
          <p:nvPr/>
        </p:nvSpPr>
        <p:spPr>
          <a:xfrm>
            <a:off x="8379911" y="6171684"/>
            <a:ext cx="864096" cy="369332"/>
          </a:xfrm>
          <a:prstGeom prst="rect">
            <a:avLst/>
          </a:prstGeom>
          <a:noFill/>
        </p:spPr>
        <p:txBody>
          <a:bodyPr wrap="square" rtlCol="0">
            <a:spAutoFit/>
          </a:bodyPr>
          <a:lstStyle/>
          <a:p>
            <a:r>
              <a:rPr lang="fr-FR" dirty="0" smtClean="0"/>
              <a:t>2015</a:t>
            </a:r>
            <a:endParaRPr lang="fr-FR" dirty="0"/>
          </a:p>
        </p:txBody>
      </p:sp>
      <p:cxnSp>
        <p:nvCxnSpPr>
          <p:cNvPr id="15" name="Connecteur droit avec flèche 14"/>
          <p:cNvCxnSpPr/>
          <p:nvPr/>
        </p:nvCxnSpPr>
        <p:spPr>
          <a:xfrm>
            <a:off x="8295977" y="1098176"/>
            <a:ext cx="12197" cy="540884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 name="Rectangle 1"/>
          <p:cNvSpPr/>
          <p:nvPr/>
        </p:nvSpPr>
        <p:spPr>
          <a:xfrm>
            <a:off x="1257152" y="1292596"/>
            <a:ext cx="6624736" cy="646331"/>
          </a:xfrm>
          <a:prstGeom prst="rect">
            <a:avLst/>
          </a:prstGeom>
        </p:spPr>
        <p:txBody>
          <a:bodyPr wrap="square">
            <a:spAutoFit/>
          </a:bodyPr>
          <a:lstStyle/>
          <a:p>
            <a:r>
              <a:rPr lang="fr-FR" b="1" dirty="0" smtClean="0">
                <a:solidFill>
                  <a:srgbClr val="000000"/>
                </a:solidFill>
                <a:ea typeface="Times New Roman" panose="02020603050405020304" pitchFamily="18" charset="0"/>
              </a:rPr>
              <a:t>Windows </a:t>
            </a:r>
            <a:r>
              <a:rPr lang="fr-FR" b="1" dirty="0">
                <a:solidFill>
                  <a:srgbClr val="000000"/>
                </a:solidFill>
                <a:ea typeface="Times New Roman" panose="02020603050405020304" pitchFamily="18" charset="0"/>
              </a:rPr>
              <a:t>NT 5.0 alias Windows 2000 Pro. </a:t>
            </a:r>
            <a:r>
              <a:rPr lang="fr-FR" b="1" dirty="0" smtClean="0">
                <a:solidFill>
                  <a:srgbClr val="000000"/>
                </a:solidFill>
                <a:ea typeface="Times New Roman" panose="02020603050405020304" pitchFamily="18" charset="0"/>
              </a:rPr>
              <a:t>L’un </a:t>
            </a:r>
            <a:r>
              <a:rPr lang="fr-FR" b="1" dirty="0">
                <a:solidFill>
                  <a:srgbClr val="000000"/>
                </a:solidFill>
                <a:ea typeface="Times New Roman" panose="02020603050405020304" pitchFamily="18" charset="0"/>
              </a:rPr>
              <a:t>des </a:t>
            </a:r>
            <a:r>
              <a:rPr lang="fr-FR" b="1" dirty="0" smtClean="0">
                <a:solidFill>
                  <a:srgbClr val="000000"/>
                </a:solidFill>
                <a:ea typeface="Times New Roman" panose="02020603050405020304" pitchFamily="18" charset="0"/>
              </a:rPr>
              <a:t>1</a:t>
            </a:r>
            <a:r>
              <a:rPr lang="fr-FR" b="1" baseline="30000" dirty="0" smtClean="0">
                <a:solidFill>
                  <a:srgbClr val="000000"/>
                </a:solidFill>
                <a:ea typeface="Times New Roman" panose="02020603050405020304" pitchFamily="18" charset="0"/>
              </a:rPr>
              <a:t>ER</a:t>
            </a:r>
            <a:r>
              <a:rPr lang="fr-FR" b="1" dirty="0" smtClean="0">
                <a:solidFill>
                  <a:srgbClr val="000000"/>
                </a:solidFill>
                <a:ea typeface="Times New Roman" panose="02020603050405020304" pitchFamily="18" charset="0"/>
              </a:rPr>
              <a:t> Windows </a:t>
            </a:r>
            <a:r>
              <a:rPr lang="fr-FR" b="1" dirty="0">
                <a:solidFill>
                  <a:srgbClr val="000000"/>
                </a:solidFill>
                <a:ea typeface="Times New Roman" panose="02020603050405020304" pitchFamily="18" charset="0"/>
              </a:rPr>
              <a:t>NT vraiment utilisable par le </a:t>
            </a:r>
            <a:r>
              <a:rPr lang="fr-FR" b="1" dirty="0" smtClean="0">
                <a:solidFill>
                  <a:srgbClr val="000000"/>
                </a:solidFill>
                <a:ea typeface="Times New Roman" panose="02020603050405020304" pitchFamily="18" charset="0"/>
              </a:rPr>
              <a:t>« grand public »</a:t>
            </a:r>
            <a:endParaRPr lang="fr-FR" b="1" dirty="0"/>
          </a:p>
        </p:txBody>
      </p:sp>
      <p:sp>
        <p:nvSpPr>
          <p:cNvPr id="16" name="Rectangle 15"/>
          <p:cNvSpPr/>
          <p:nvPr/>
        </p:nvSpPr>
        <p:spPr>
          <a:xfrm>
            <a:off x="1269883" y="1924664"/>
            <a:ext cx="5408597" cy="369332"/>
          </a:xfrm>
          <a:prstGeom prst="rect">
            <a:avLst/>
          </a:prstGeom>
        </p:spPr>
        <p:txBody>
          <a:bodyPr wrap="none">
            <a:spAutoFit/>
          </a:bodyPr>
          <a:lstStyle/>
          <a:p>
            <a:r>
              <a:rPr lang="fr-FR" b="1" dirty="0" smtClean="0">
                <a:solidFill>
                  <a:srgbClr val="000000"/>
                </a:solidFill>
                <a:ea typeface="Times New Roman" panose="02020603050405020304" pitchFamily="18" charset="0"/>
              </a:rPr>
              <a:t>« </a:t>
            </a:r>
            <a:r>
              <a:rPr lang="fr-FR" b="1" dirty="0" smtClean="0"/>
              <a:t>Whistler » - </a:t>
            </a:r>
            <a:r>
              <a:rPr lang="fr-FR" b="1" dirty="0" smtClean="0">
                <a:solidFill>
                  <a:srgbClr val="000000"/>
                </a:solidFill>
                <a:ea typeface="Times New Roman" panose="02020603050405020304" pitchFamily="18" charset="0"/>
              </a:rPr>
              <a:t>Microsoft </a:t>
            </a:r>
            <a:r>
              <a:rPr lang="fr-FR" b="1" dirty="0">
                <a:solidFill>
                  <a:srgbClr val="000000"/>
                </a:solidFill>
                <a:ea typeface="Times New Roman" panose="02020603050405020304" pitchFamily="18" charset="0"/>
              </a:rPr>
              <a:t>Windows </a:t>
            </a:r>
            <a:r>
              <a:rPr lang="fr-FR" b="1" dirty="0" smtClean="0">
                <a:solidFill>
                  <a:srgbClr val="000000"/>
                </a:solidFill>
                <a:ea typeface="Times New Roman" panose="02020603050405020304" pitchFamily="18" charset="0"/>
              </a:rPr>
              <a:t>XP - </a:t>
            </a:r>
            <a:r>
              <a:rPr lang="fr-FR" b="1" dirty="0"/>
              <a:t>Windows NT 5.1</a:t>
            </a:r>
          </a:p>
        </p:txBody>
      </p:sp>
      <p:sp>
        <p:nvSpPr>
          <p:cNvPr id="17" name="Rectangle 16"/>
          <p:cNvSpPr/>
          <p:nvPr/>
        </p:nvSpPr>
        <p:spPr>
          <a:xfrm>
            <a:off x="1293846" y="2196929"/>
            <a:ext cx="6898167" cy="369332"/>
          </a:xfrm>
          <a:prstGeom prst="rect">
            <a:avLst/>
          </a:prstGeom>
        </p:spPr>
        <p:txBody>
          <a:bodyPr wrap="square">
            <a:spAutoFit/>
          </a:bodyPr>
          <a:lstStyle/>
          <a:p>
            <a:r>
              <a:rPr lang="fr-FR" i="1" dirty="0" smtClean="0">
                <a:solidFill>
                  <a:srgbClr val="000000"/>
                </a:solidFill>
                <a:ea typeface="Times New Roman" panose="02020603050405020304" pitchFamily="18" charset="0"/>
              </a:rPr>
              <a:t>Le </a:t>
            </a:r>
            <a:r>
              <a:rPr lang="fr-FR" i="1" dirty="0">
                <a:solidFill>
                  <a:srgbClr val="000000"/>
                </a:solidFill>
                <a:ea typeface="Times New Roman" panose="02020603050405020304" pitchFamily="18" charset="0"/>
              </a:rPr>
              <a:t>DOS </a:t>
            </a:r>
            <a:r>
              <a:rPr lang="fr-FR" i="1" dirty="0" smtClean="0">
                <a:solidFill>
                  <a:srgbClr val="000000"/>
                </a:solidFill>
                <a:ea typeface="Times New Roman" panose="02020603050405020304" pitchFamily="18" charset="0"/>
              </a:rPr>
              <a:t>(16 bits) a </a:t>
            </a:r>
            <a:r>
              <a:rPr lang="fr-FR" i="1" dirty="0">
                <a:solidFill>
                  <a:srgbClr val="000000"/>
                </a:solidFill>
                <a:ea typeface="Times New Roman" panose="02020603050405020304" pitchFamily="18" charset="0"/>
              </a:rPr>
              <a:t>bel et bien </a:t>
            </a:r>
            <a:r>
              <a:rPr lang="fr-FR" i="1" dirty="0" smtClean="0">
                <a:solidFill>
                  <a:srgbClr val="000000"/>
                </a:solidFill>
                <a:ea typeface="Times New Roman" panose="02020603050405020304" pitchFamily="18" charset="0"/>
              </a:rPr>
              <a:t>disparu</a:t>
            </a:r>
            <a:endParaRPr lang="fr-FR" i="1" dirty="0"/>
          </a:p>
        </p:txBody>
      </p:sp>
      <p:sp>
        <p:nvSpPr>
          <p:cNvPr id="18" name="Rectangle 17"/>
          <p:cNvSpPr/>
          <p:nvPr/>
        </p:nvSpPr>
        <p:spPr>
          <a:xfrm>
            <a:off x="1207257" y="2476253"/>
            <a:ext cx="7071343" cy="369332"/>
          </a:xfrm>
          <a:prstGeom prst="rect">
            <a:avLst/>
          </a:prstGeom>
        </p:spPr>
        <p:txBody>
          <a:bodyPr wrap="square">
            <a:spAutoFit/>
          </a:bodyPr>
          <a:lstStyle/>
          <a:p>
            <a:r>
              <a:rPr lang="fr-FR" i="1" dirty="0">
                <a:solidFill>
                  <a:srgbClr val="000000"/>
                </a:solidFill>
                <a:ea typeface="Times New Roman" panose="02020603050405020304" pitchFamily="18" charset="0"/>
              </a:rPr>
              <a:t>Donc, il aura fallu 15 ans pour que les OS « full » 32 bits s’imposent </a:t>
            </a:r>
            <a:r>
              <a:rPr lang="fr-FR" i="1" dirty="0" smtClean="0">
                <a:solidFill>
                  <a:srgbClr val="000000"/>
                </a:solidFill>
                <a:ea typeface="Times New Roman" panose="02020603050405020304" pitchFamily="18" charset="0"/>
              </a:rPr>
              <a:t>enfin</a:t>
            </a:r>
            <a:endParaRPr lang="fr-FR" i="1" dirty="0"/>
          </a:p>
        </p:txBody>
      </p:sp>
      <p:sp>
        <p:nvSpPr>
          <p:cNvPr id="19" name="Rectangle 18"/>
          <p:cNvSpPr/>
          <p:nvPr/>
        </p:nvSpPr>
        <p:spPr>
          <a:xfrm>
            <a:off x="1205529" y="2817863"/>
            <a:ext cx="6898168" cy="923330"/>
          </a:xfrm>
          <a:prstGeom prst="rect">
            <a:avLst/>
          </a:prstGeom>
        </p:spPr>
        <p:txBody>
          <a:bodyPr wrap="square">
            <a:spAutoFit/>
          </a:bodyPr>
          <a:lstStyle/>
          <a:p>
            <a:r>
              <a:rPr lang="fr-FR" b="1" dirty="0" smtClean="0">
                <a:solidFill>
                  <a:srgbClr val="000000"/>
                </a:solidFill>
                <a:ea typeface="Times New Roman" panose="02020603050405020304" pitchFamily="18" charset="0"/>
              </a:rPr>
              <a:t>AMD sort le 1</a:t>
            </a:r>
            <a:r>
              <a:rPr lang="fr-FR" b="1" baseline="30000" dirty="0" smtClean="0">
                <a:solidFill>
                  <a:srgbClr val="000000"/>
                </a:solidFill>
                <a:ea typeface="Times New Roman" panose="02020603050405020304" pitchFamily="18" charset="0"/>
              </a:rPr>
              <a:t>ER</a:t>
            </a:r>
            <a:r>
              <a:rPr lang="fr-FR" b="1" dirty="0" smtClean="0">
                <a:solidFill>
                  <a:srgbClr val="000000"/>
                </a:solidFill>
                <a:ea typeface="Times New Roman" panose="02020603050405020304" pitchFamily="18" charset="0"/>
              </a:rPr>
              <a:t> processeur 64 Bits – l’AMD </a:t>
            </a:r>
            <a:r>
              <a:rPr lang="fr-FR" b="1" dirty="0" err="1">
                <a:solidFill>
                  <a:srgbClr val="000000"/>
                </a:solidFill>
                <a:ea typeface="Times New Roman" panose="02020603050405020304" pitchFamily="18" charset="0"/>
              </a:rPr>
              <a:t>Athlon</a:t>
            </a:r>
            <a:r>
              <a:rPr lang="fr-FR" b="1" dirty="0">
                <a:solidFill>
                  <a:srgbClr val="000000"/>
                </a:solidFill>
                <a:ea typeface="Times New Roman" panose="02020603050405020304" pitchFamily="18" charset="0"/>
              </a:rPr>
              <a:t> </a:t>
            </a:r>
            <a:r>
              <a:rPr lang="fr-FR" b="1" dirty="0" smtClean="0">
                <a:solidFill>
                  <a:srgbClr val="000000"/>
                </a:solidFill>
                <a:ea typeface="Times New Roman" panose="02020603050405020304" pitchFamily="18" charset="0"/>
              </a:rPr>
              <a:t>64 </a:t>
            </a:r>
          </a:p>
          <a:p>
            <a:r>
              <a:rPr lang="fr-FR" b="1" dirty="0" smtClean="0">
                <a:solidFill>
                  <a:srgbClr val="000000"/>
                </a:solidFill>
                <a:ea typeface="Times New Roman" panose="02020603050405020304" pitchFamily="18" charset="0"/>
              </a:rPr>
              <a:t>Mémoire adressable </a:t>
            </a:r>
            <a:r>
              <a:rPr lang="fr-FR" b="1" dirty="0" smtClean="0"/>
              <a:t>2</a:t>
            </a:r>
            <a:r>
              <a:rPr lang="fr-FR" b="1" baseline="30000" dirty="0" smtClean="0"/>
              <a:t>64 </a:t>
            </a:r>
            <a:r>
              <a:rPr lang="fr-FR" b="1" dirty="0" smtClean="0"/>
              <a:t>soit </a:t>
            </a:r>
            <a:r>
              <a:rPr lang="fr-FR" b="1" dirty="0"/>
              <a:t>16 384 Go </a:t>
            </a:r>
            <a:r>
              <a:rPr lang="fr-FR" b="1" dirty="0">
                <a:solidFill>
                  <a:srgbClr val="000000"/>
                </a:solidFill>
                <a:ea typeface="Times New Roman" panose="02020603050405020304" pitchFamily="18" charset="0"/>
              </a:rPr>
              <a:t/>
            </a:r>
            <a:br>
              <a:rPr lang="fr-FR" b="1" dirty="0">
                <a:solidFill>
                  <a:srgbClr val="000000"/>
                </a:solidFill>
                <a:ea typeface="Times New Roman" panose="02020603050405020304" pitchFamily="18" charset="0"/>
              </a:rPr>
            </a:br>
            <a:endParaRPr lang="fr-FR" b="1" dirty="0"/>
          </a:p>
        </p:txBody>
      </p:sp>
      <p:sp>
        <p:nvSpPr>
          <p:cNvPr id="20" name="Bulle ronde 19"/>
          <p:cNvSpPr/>
          <p:nvPr/>
        </p:nvSpPr>
        <p:spPr>
          <a:xfrm rot="16200000">
            <a:off x="421871" y="2486282"/>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2003</a:t>
            </a:r>
            <a:endParaRPr lang="fr-FR" dirty="0">
              <a:ln w="0"/>
              <a:solidFill>
                <a:schemeClr val="tx1"/>
              </a:solidFill>
              <a:effectLst>
                <a:outerShdw blurRad="38100" dist="19050" dir="2700000" algn="tl" rotWithShape="0">
                  <a:schemeClr val="dk1">
                    <a:alpha val="40000"/>
                  </a:schemeClr>
                </a:outerShdw>
              </a:effectLst>
            </a:endParaRPr>
          </a:p>
        </p:txBody>
      </p:sp>
      <p:sp>
        <p:nvSpPr>
          <p:cNvPr id="21" name="Rectangle 20"/>
          <p:cNvSpPr/>
          <p:nvPr/>
        </p:nvSpPr>
        <p:spPr>
          <a:xfrm>
            <a:off x="1194243" y="3352602"/>
            <a:ext cx="6954686" cy="646331"/>
          </a:xfrm>
          <a:prstGeom prst="rect">
            <a:avLst/>
          </a:prstGeom>
        </p:spPr>
        <p:txBody>
          <a:bodyPr wrap="square">
            <a:spAutoFit/>
          </a:bodyPr>
          <a:lstStyle/>
          <a:p>
            <a:pPr>
              <a:spcAft>
                <a:spcPts val="0"/>
              </a:spcAft>
            </a:pPr>
            <a:r>
              <a:rPr lang="fr-FR" i="1" kern="150" dirty="0" smtClean="0">
                <a:solidFill>
                  <a:srgbClr val="000000"/>
                </a:solidFill>
                <a:ea typeface="Lucida Sans Unicode" panose="020B0602030504020204" pitchFamily="34" charset="0"/>
                <a:cs typeface="Tahoma" panose="020B0604030504040204" pitchFamily="34" charset="0"/>
              </a:rPr>
              <a:t>Pourtant, beaucoup des </a:t>
            </a:r>
            <a:r>
              <a:rPr lang="fr-FR" i="1" kern="150" dirty="0">
                <a:solidFill>
                  <a:srgbClr val="000000"/>
                </a:solidFill>
                <a:ea typeface="Lucida Sans Unicode" panose="020B0602030504020204" pitchFamily="34" charset="0"/>
                <a:cs typeface="Tahoma" panose="020B0604030504040204" pitchFamily="34" charset="0"/>
              </a:rPr>
              <a:t>processeurs 64 bits </a:t>
            </a:r>
            <a:r>
              <a:rPr lang="fr-FR" i="1" kern="150" dirty="0" smtClean="0">
                <a:solidFill>
                  <a:srgbClr val="000000"/>
                </a:solidFill>
                <a:ea typeface="Lucida Sans Unicode" panose="020B0602030504020204" pitchFamily="34" charset="0"/>
                <a:cs typeface="Tahoma" panose="020B0604030504040204" pitchFamily="34" charset="0"/>
              </a:rPr>
              <a:t>étaient </a:t>
            </a:r>
            <a:r>
              <a:rPr lang="fr-FR" i="1" kern="150" dirty="0">
                <a:solidFill>
                  <a:srgbClr val="000000"/>
                </a:solidFill>
                <a:ea typeface="Lucida Sans Unicode" panose="020B0602030504020204" pitchFamily="34" charset="0"/>
                <a:cs typeface="Tahoma" panose="020B0604030504040204" pitchFamily="34" charset="0"/>
              </a:rPr>
              <a:t>utilisés avec des systèmes d'exploitation 32 bits.</a:t>
            </a:r>
            <a:endParaRPr lang="fr-FR" i="1" kern="150" dirty="0">
              <a:effectLst/>
              <a:ea typeface="Lucida Sans Unicode" panose="020B0602030504020204" pitchFamily="34" charset="0"/>
              <a:cs typeface="Tahoma" panose="020B0604030504040204" pitchFamily="34" charset="0"/>
            </a:endParaRPr>
          </a:p>
        </p:txBody>
      </p:sp>
      <p:sp>
        <p:nvSpPr>
          <p:cNvPr id="22" name="Rectangle 21"/>
          <p:cNvSpPr/>
          <p:nvPr/>
        </p:nvSpPr>
        <p:spPr>
          <a:xfrm>
            <a:off x="1268612" y="3945479"/>
            <a:ext cx="5218736" cy="369332"/>
          </a:xfrm>
          <a:prstGeom prst="rect">
            <a:avLst/>
          </a:prstGeom>
        </p:spPr>
        <p:txBody>
          <a:bodyPr wrap="none">
            <a:spAutoFit/>
          </a:bodyPr>
          <a:lstStyle/>
          <a:p>
            <a:r>
              <a:rPr lang="fr-FR" b="1" dirty="0">
                <a:solidFill>
                  <a:srgbClr val="000000"/>
                </a:solidFill>
                <a:ea typeface="Times New Roman" panose="02020603050405020304" pitchFamily="18" charset="0"/>
              </a:rPr>
              <a:t>Windows XP Professional Edition </a:t>
            </a:r>
            <a:r>
              <a:rPr lang="fr-FR" b="1" dirty="0" smtClean="0">
                <a:solidFill>
                  <a:srgbClr val="000000"/>
                </a:solidFill>
                <a:ea typeface="Times New Roman" panose="02020603050405020304" pitchFamily="18" charset="0"/>
              </a:rPr>
              <a:t>x64 </a:t>
            </a:r>
            <a:r>
              <a:rPr lang="fr-FR" i="1" dirty="0" smtClean="0">
                <a:solidFill>
                  <a:srgbClr val="000000"/>
                </a:solidFill>
                <a:ea typeface="Times New Roman" panose="02020603050405020304" pitchFamily="18" charset="0"/>
              </a:rPr>
              <a:t>(</a:t>
            </a:r>
            <a:r>
              <a:rPr lang="fr-FR" i="1" dirty="0"/>
              <a:t>NT </a:t>
            </a:r>
            <a:r>
              <a:rPr lang="fr-FR" i="1" dirty="0" smtClean="0"/>
              <a:t>5.2.3790)</a:t>
            </a:r>
            <a:endParaRPr lang="fr-FR" i="1" dirty="0"/>
          </a:p>
        </p:txBody>
      </p:sp>
      <p:sp>
        <p:nvSpPr>
          <p:cNvPr id="23" name="Rectangle 22"/>
          <p:cNvSpPr/>
          <p:nvPr/>
        </p:nvSpPr>
        <p:spPr>
          <a:xfrm>
            <a:off x="1279150" y="4486038"/>
            <a:ext cx="6624736" cy="369332"/>
          </a:xfrm>
          <a:prstGeom prst="rect">
            <a:avLst/>
          </a:prstGeom>
        </p:spPr>
        <p:txBody>
          <a:bodyPr wrap="square">
            <a:spAutoFit/>
          </a:bodyPr>
          <a:lstStyle/>
          <a:p>
            <a:r>
              <a:rPr lang="fr-FR" b="1" dirty="0">
                <a:solidFill>
                  <a:srgbClr val="000000"/>
                </a:solidFill>
                <a:ea typeface="Times New Roman" panose="02020603050405020304" pitchFamily="18" charset="0"/>
              </a:rPr>
              <a:t>Windows </a:t>
            </a:r>
            <a:r>
              <a:rPr lang="fr-FR" b="1" dirty="0" smtClean="0">
                <a:solidFill>
                  <a:srgbClr val="000000"/>
                </a:solidFill>
                <a:ea typeface="Times New Roman" panose="02020603050405020304" pitchFamily="18" charset="0"/>
              </a:rPr>
              <a:t>Vista (</a:t>
            </a:r>
            <a:r>
              <a:rPr lang="fr-FR" b="1" dirty="0"/>
              <a:t>NT </a:t>
            </a:r>
            <a:r>
              <a:rPr lang="fr-FR" b="1" dirty="0" smtClean="0"/>
              <a:t>6.0.6002) </a:t>
            </a:r>
            <a:r>
              <a:rPr lang="fr-FR" i="1" dirty="0" smtClean="0"/>
              <a:t>2006 Entreprise 2007 Grand Public</a:t>
            </a:r>
            <a:endParaRPr lang="fr-FR" i="1" dirty="0"/>
          </a:p>
        </p:txBody>
      </p:sp>
      <p:sp>
        <p:nvSpPr>
          <p:cNvPr id="24" name="Bulle ronde 23"/>
          <p:cNvSpPr/>
          <p:nvPr/>
        </p:nvSpPr>
        <p:spPr>
          <a:xfrm rot="16200000">
            <a:off x="508416" y="4245980"/>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2006</a:t>
            </a:r>
            <a:endParaRPr lang="fr-FR" dirty="0">
              <a:ln w="0"/>
              <a:solidFill>
                <a:schemeClr val="tx1"/>
              </a:solidFill>
              <a:effectLst>
                <a:outerShdw blurRad="38100" dist="19050" dir="2700000" algn="tl" rotWithShape="0">
                  <a:schemeClr val="dk1">
                    <a:alpha val="40000"/>
                  </a:schemeClr>
                </a:outerShdw>
              </a:effectLst>
            </a:endParaRPr>
          </a:p>
        </p:txBody>
      </p:sp>
      <p:sp>
        <p:nvSpPr>
          <p:cNvPr id="25" name="Bulle ronde 24"/>
          <p:cNvSpPr/>
          <p:nvPr/>
        </p:nvSpPr>
        <p:spPr>
          <a:xfrm rot="16200000">
            <a:off x="546198" y="4836524"/>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2009</a:t>
            </a:r>
            <a:endParaRPr lang="fr-FR" dirty="0">
              <a:ln w="0"/>
              <a:solidFill>
                <a:schemeClr val="tx1"/>
              </a:solidFill>
              <a:effectLst>
                <a:outerShdw blurRad="38100" dist="19050" dir="2700000" algn="tl" rotWithShape="0">
                  <a:schemeClr val="dk1">
                    <a:alpha val="40000"/>
                  </a:schemeClr>
                </a:outerShdw>
              </a:effectLst>
            </a:endParaRPr>
          </a:p>
        </p:txBody>
      </p:sp>
      <p:sp>
        <p:nvSpPr>
          <p:cNvPr id="26" name="Rectangle 25"/>
          <p:cNvSpPr/>
          <p:nvPr/>
        </p:nvSpPr>
        <p:spPr>
          <a:xfrm>
            <a:off x="1347275" y="5079663"/>
            <a:ext cx="6709503" cy="369332"/>
          </a:xfrm>
          <a:prstGeom prst="rect">
            <a:avLst/>
          </a:prstGeom>
        </p:spPr>
        <p:txBody>
          <a:bodyPr wrap="square">
            <a:spAutoFit/>
          </a:bodyPr>
          <a:lstStyle/>
          <a:p>
            <a:r>
              <a:rPr lang="fr-FR" b="1" dirty="0">
                <a:solidFill>
                  <a:srgbClr val="000000"/>
                </a:solidFill>
                <a:ea typeface="Times New Roman" panose="02020603050405020304" pitchFamily="18" charset="0"/>
              </a:rPr>
              <a:t>Windows </a:t>
            </a:r>
            <a:r>
              <a:rPr lang="fr-FR" b="1" dirty="0" smtClean="0">
                <a:solidFill>
                  <a:srgbClr val="000000"/>
                </a:solidFill>
                <a:ea typeface="Times New Roman" panose="02020603050405020304" pitchFamily="18" charset="0"/>
              </a:rPr>
              <a:t>Vienna – Windows 7 </a:t>
            </a:r>
            <a:r>
              <a:rPr lang="fr-FR" i="1" dirty="0" smtClean="0">
                <a:solidFill>
                  <a:srgbClr val="000000"/>
                </a:solidFill>
                <a:ea typeface="Times New Roman" panose="02020603050405020304" pitchFamily="18" charset="0"/>
              </a:rPr>
              <a:t>(inclus le « mode Windows XP »)</a:t>
            </a:r>
            <a:endParaRPr lang="fr-FR" i="1" dirty="0"/>
          </a:p>
        </p:txBody>
      </p:sp>
      <p:sp>
        <p:nvSpPr>
          <p:cNvPr id="27" name="Rectangle 26"/>
          <p:cNvSpPr/>
          <p:nvPr/>
        </p:nvSpPr>
        <p:spPr>
          <a:xfrm>
            <a:off x="1347808" y="5725994"/>
            <a:ext cx="3663567" cy="369332"/>
          </a:xfrm>
          <a:prstGeom prst="rect">
            <a:avLst/>
          </a:prstGeom>
        </p:spPr>
        <p:txBody>
          <a:bodyPr wrap="none">
            <a:spAutoFit/>
          </a:bodyPr>
          <a:lstStyle/>
          <a:p>
            <a:pPr>
              <a:spcAft>
                <a:spcPts val="0"/>
              </a:spcAft>
            </a:pPr>
            <a:r>
              <a:rPr lang="fr-FR" b="1" dirty="0">
                <a:solidFill>
                  <a:srgbClr val="000000"/>
                </a:solidFill>
                <a:ea typeface="Times New Roman" panose="02020603050405020304" pitchFamily="18" charset="0"/>
              </a:rPr>
              <a:t>Windows 8 : sorti le 26 octobre </a:t>
            </a:r>
            <a:r>
              <a:rPr lang="fr-FR" b="1" dirty="0" smtClean="0">
                <a:solidFill>
                  <a:srgbClr val="000000"/>
                </a:solidFill>
                <a:ea typeface="Times New Roman" panose="02020603050405020304" pitchFamily="18" charset="0"/>
              </a:rPr>
              <a:t>2012</a:t>
            </a:r>
            <a:endParaRPr lang="fr-FR" b="1" dirty="0">
              <a:effectLst/>
              <a:ea typeface="Times New Roman" panose="02020603050405020304" pitchFamily="18" charset="0"/>
            </a:endParaRPr>
          </a:p>
        </p:txBody>
      </p:sp>
      <p:sp>
        <p:nvSpPr>
          <p:cNvPr id="28" name="Rectangle 27"/>
          <p:cNvSpPr/>
          <p:nvPr/>
        </p:nvSpPr>
        <p:spPr>
          <a:xfrm>
            <a:off x="1348981" y="6261996"/>
            <a:ext cx="4572000" cy="646331"/>
          </a:xfrm>
          <a:prstGeom prst="rect">
            <a:avLst/>
          </a:prstGeom>
        </p:spPr>
        <p:txBody>
          <a:bodyPr>
            <a:spAutoFit/>
          </a:bodyPr>
          <a:lstStyle/>
          <a:p>
            <a:r>
              <a:rPr lang="fr-FR" b="1" dirty="0">
                <a:solidFill>
                  <a:srgbClr val="000000"/>
                </a:solidFill>
                <a:ea typeface="Times New Roman" panose="02020603050405020304" pitchFamily="18" charset="0"/>
              </a:rPr>
              <a:t>Windows 10 : sorti le 29 juillet 2015</a:t>
            </a:r>
            <a:br>
              <a:rPr lang="fr-FR" b="1" dirty="0">
                <a:solidFill>
                  <a:srgbClr val="000000"/>
                </a:solidFill>
                <a:ea typeface="Times New Roman" panose="02020603050405020304" pitchFamily="18" charset="0"/>
              </a:rPr>
            </a:br>
            <a:endParaRPr lang="fr-FR" b="1" dirty="0"/>
          </a:p>
        </p:txBody>
      </p:sp>
      <p:sp>
        <p:nvSpPr>
          <p:cNvPr id="29" name="Bulle ronde 28"/>
          <p:cNvSpPr/>
          <p:nvPr/>
        </p:nvSpPr>
        <p:spPr>
          <a:xfrm rot="16200000">
            <a:off x="548595" y="5448778"/>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2012</a:t>
            </a:r>
            <a:endParaRPr lang="fr-FR" dirty="0">
              <a:ln w="0"/>
              <a:solidFill>
                <a:schemeClr val="tx1"/>
              </a:solidFill>
              <a:effectLst>
                <a:outerShdw blurRad="38100" dist="19050" dir="2700000" algn="tl" rotWithShape="0">
                  <a:schemeClr val="dk1">
                    <a:alpha val="40000"/>
                  </a:schemeClr>
                </a:outerShdw>
              </a:effectLst>
            </a:endParaRPr>
          </a:p>
        </p:txBody>
      </p:sp>
      <p:sp>
        <p:nvSpPr>
          <p:cNvPr id="30" name="Bulle ronde 29"/>
          <p:cNvSpPr/>
          <p:nvPr/>
        </p:nvSpPr>
        <p:spPr>
          <a:xfrm rot="16200000">
            <a:off x="583375" y="5984885"/>
            <a:ext cx="472930" cy="92129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0"/>
          <a:lstStyle/>
          <a:p>
            <a:pPr algn="ctr"/>
            <a:r>
              <a:rPr lang="fr-FR" dirty="0" smtClean="0">
                <a:ln w="0"/>
                <a:solidFill>
                  <a:schemeClr val="tx1"/>
                </a:solidFill>
                <a:effectLst>
                  <a:outerShdw blurRad="38100" dist="19050" dir="2700000" algn="tl" rotWithShape="0">
                    <a:schemeClr val="dk1">
                      <a:alpha val="40000"/>
                    </a:schemeClr>
                  </a:outerShdw>
                </a:effectLst>
              </a:rPr>
              <a:t>2015</a:t>
            </a:r>
            <a:endParaRPr lang="fr-FR" dirty="0">
              <a:ln w="0"/>
              <a:solidFill>
                <a:schemeClr val="tx1"/>
              </a:solidFill>
              <a:effectLst>
                <a:outerShdw blurRad="38100" dist="19050" dir="2700000" algn="tl" rotWithShape="0">
                  <a:schemeClr val="dk1">
                    <a:alpha val="40000"/>
                  </a:schemeClr>
                </a:outerShdw>
              </a:effectLst>
            </a:endParaRPr>
          </a:p>
        </p:txBody>
      </p:sp>
      <p:sp>
        <p:nvSpPr>
          <p:cNvPr id="31" name="Rectangle 1"/>
          <p:cNvSpPr>
            <a:spLocks noChangeArrowheads="1"/>
          </p:cNvSpPr>
          <p:nvPr/>
        </p:nvSpPr>
        <p:spPr bwMode="auto">
          <a:xfrm>
            <a:off x="1258267" y="982787"/>
            <a:ext cx="704990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fr-FR" b="1" dirty="0"/>
              <a:t>Windows Millennium Edition </a:t>
            </a:r>
            <a:r>
              <a:rPr lang="fr-FR" i="1" dirty="0" smtClean="0"/>
              <a:t>(ME) </a:t>
            </a:r>
            <a:r>
              <a:rPr kumimoji="0" lang="fr-FR" altLang="fr-FR" b="1" i="0" u="none" strike="noStrike" cap="none" normalizeH="0" baseline="0" dirty="0" smtClean="0">
                <a:ln>
                  <a:noFill/>
                </a:ln>
                <a:solidFill>
                  <a:schemeClr val="tx1"/>
                </a:solidFill>
                <a:effectLst/>
              </a:rPr>
              <a:t>3</a:t>
            </a:r>
            <a:r>
              <a:rPr kumimoji="0" lang="fr-FR" altLang="fr-FR" b="1" i="0" u="none" strike="noStrike" cap="none" normalizeH="0" baseline="30000" dirty="0" smtClean="0">
                <a:ln>
                  <a:noFill/>
                </a:ln>
                <a:solidFill>
                  <a:schemeClr val="tx1"/>
                </a:solidFill>
                <a:effectLst/>
              </a:rPr>
              <a:t>e</a:t>
            </a:r>
            <a:r>
              <a:rPr kumimoji="0" lang="fr-FR" altLang="fr-FR" b="1" i="0" u="none" strike="noStrike" cap="none" normalizeH="0" baseline="0" dirty="0" smtClean="0">
                <a:ln>
                  <a:noFill/>
                </a:ln>
                <a:solidFill>
                  <a:schemeClr val="tx1"/>
                </a:solidFill>
                <a:effectLst/>
              </a:rPr>
              <a:t> édition de Windows 98</a:t>
            </a:r>
          </a:p>
        </p:txBody>
      </p:sp>
      <p:sp>
        <p:nvSpPr>
          <p:cNvPr id="3" name="Espace réservé du numéro de diapositive 2"/>
          <p:cNvSpPr>
            <a:spLocks noGrp="1"/>
          </p:cNvSpPr>
          <p:nvPr>
            <p:ph type="sldNum" sz="quarter" idx="12"/>
          </p:nvPr>
        </p:nvSpPr>
        <p:spPr>
          <a:xfrm>
            <a:off x="6987232" y="6418949"/>
            <a:ext cx="2133600" cy="365125"/>
          </a:xfrm>
        </p:spPr>
        <p:txBody>
          <a:bodyPr/>
          <a:lstStyle/>
          <a:p>
            <a:fld id="{33D6E5A2-EC83-451F-A719-9AC1370DD5CF}" type="slidenum">
              <a:rPr lang="fr-FR" smtClean="0"/>
              <a:pPr/>
              <a:t>27</a:t>
            </a:fld>
            <a:endParaRPr kumimoji="0" lang="fr-FR" dirty="0"/>
          </a:p>
        </p:txBody>
      </p:sp>
    </p:spTree>
    <p:extLst>
      <p:ext uri="{BB962C8B-B14F-4D97-AF65-F5344CB8AC3E}">
        <p14:creationId xmlns:p14="http://schemas.microsoft.com/office/powerpoint/2010/main" val="39507108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ppt_x"/>
                                          </p:val>
                                        </p:tav>
                                        <p:tav tm="100000">
                                          <p:val>
                                            <p:strVal val="#ppt_x"/>
                                          </p:val>
                                        </p:tav>
                                      </p:tavLst>
                                    </p:anim>
                                    <p:anim calcmode="lin" valueType="num">
                                      <p:cBhvr additive="base">
                                        <p:cTn id="25"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heel(1)">
                                      <p:cBhvr>
                                        <p:cTn id="40" dur="20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inVertical)">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down)">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heel(1)">
                                      <p:cBhvr>
                                        <p:cTn id="59" dur="2000"/>
                                        <p:tgtEl>
                                          <p:spTgt spid="19"/>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inVertical)">
                                      <p:cBhvr>
                                        <p:cTn id="64" dur="500"/>
                                        <p:tgtEl>
                                          <p:spTgt spid="21"/>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1"/>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23"/>
                                        </p:tgtEl>
                                        <p:attrNameLst>
                                          <p:attrName>style.visibility</p:attrName>
                                        </p:attrNameLst>
                                      </p:cBhvr>
                                      <p:to>
                                        <p:strVal val="visible"/>
                                      </p:to>
                                    </p:set>
                                    <p:anim calcmode="lin" valueType="num">
                                      <p:cBhvr additive="base">
                                        <p:cTn id="83" dur="500" fill="hold"/>
                                        <p:tgtEl>
                                          <p:spTgt spid="23"/>
                                        </p:tgtEl>
                                        <p:attrNameLst>
                                          <p:attrName>ppt_x</p:attrName>
                                        </p:attrNameLst>
                                      </p:cBhvr>
                                      <p:tavLst>
                                        <p:tav tm="0">
                                          <p:val>
                                            <p:strVal val="#ppt_x"/>
                                          </p:val>
                                        </p:tav>
                                        <p:tav tm="100000">
                                          <p:val>
                                            <p:strVal val="#ppt_x"/>
                                          </p:val>
                                        </p:tav>
                                      </p:tavLst>
                                    </p:anim>
                                    <p:anim calcmode="lin" valueType="num">
                                      <p:cBhvr additive="base">
                                        <p:cTn id="8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25"/>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21" presetClass="entr" presetSubtype="1" fill="hold" grpId="0" nodeType="click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wheel(1)">
                                      <p:cBhvr>
                                        <p:cTn id="93" dur="2000"/>
                                        <p:tgtEl>
                                          <p:spTgt spid="26"/>
                                        </p:tgtEl>
                                      </p:cBhvr>
                                    </p:animEffec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29"/>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grpId="0" nodeType="click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additive="base">
                                        <p:cTn id="102" dur="500" fill="hold"/>
                                        <p:tgtEl>
                                          <p:spTgt spid="27"/>
                                        </p:tgtEl>
                                        <p:attrNameLst>
                                          <p:attrName>ppt_x</p:attrName>
                                        </p:attrNameLst>
                                      </p:cBhvr>
                                      <p:tavLst>
                                        <p:tav tm="0">
                                          <p:val>
                                            <p:strVal val="#ppt_x"/>
                                          </p:val>
                                        </p:tav>
                                        <p:tav tm="100000">
                                          <p:val>
                                            <p:strVal val="#ppt_x"/>
                                          </p:val>
                                        </p:tav>
                                      </p:tavLst>
                                    </p:anim>
                                    <p:anim calcmode="lin" valueType="num">
                                      <p:cBhvr additive="base">
                                        <p:cTn id="10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grpId="0" nodeType="clickEffect">
                                  <p:stCondLst>
                                    <p:cond delay="0"/>
                                  </p:stCondLst>
                                  <p:childTnLst>
                                    <p:set>
                                      <p:cBhvr>
                                        <p:cTn id="107" dur="1" fill="hold">
                                          <p:stCondLst>
                                            <p:cond delay="0"/>
                                          </p:stCondLst>
                                        </p:cTn>
                                        <p:tgtEl>
                                          <p:spTgt spid="30"/>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2" presetClass="entr" presetSubtype="4" fill="hold" grpId="0" nodeType="clickEffect">
                                  <p:stCondLst>
                                    <p:cond delay="0"/>
                                  </p:stCondLst>
                                  <p:childTnLst>
                                    <p:set>
                                      <p:cBhvr>
                                        <p:cTn id="111" dur="1" fill="hold">
                                          <p:stCondLst>
                                            <p:cond delay="0"/>
                                          </p:stCondLst>
                                        </p:cTn>
                                        <p:tgtEl>
                                          <p:spTgt spid="28"/>
                                        </p:tgtEl>
                                        <p:attrNameLst>
                                          <p:attrName>style.visibility</p:attrName>
                                        </p:attrNameLst>
                                      </p:cBhvr>
                                      <p:to>
                                        <p:strVal val="visible"/>
                                      </p:to>
                                    </p:set>
                                    <p:anim calcmode="lin" valueType="num">
                                      <p:cBhvr additive="base">
                                        <p:cTn id="112" dur="500" fill="hold"/>
                                        <p:tgtEl>
                                          <p:spTgt spid="28"/>
                                        </p:tgtEl>
                                        <p:attrNameLst>
                                          <p:attrName>ppt_x</p:attrName>
                                        </p:attrNameLst>
                                      </p:cBhvr>
                                      <p:tavLst>
                                        <p:tav tm="0">
                                          <p:val>
                                            <p:strVal val="#ppt_x"/>
                                          </p:val>
                                        </p:tav>
                                        <p:tav tm="100000">
                                          <p:val>
                                            <p:strVal val="#ppt_x"/>
                                          </p:val>
                                        </p:tav>
                                      </p:tavLst>
                                    </p:anim>
                                    <p:anim calcmode="lin" valueType="num">
                                      <p:cBhvr additive="base">
                                        <p:cTn id="11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p:bldP spid="14" grpId="0"/>
      <p:bldP spid="2" grpId="0"/>
      <p:bldP spid="16" grpId="0"/>
      <p:bldP spid="17" grpId="0"/>
      <p:bldP spid="18" grpId="0"/>
      <p:bldP spid="19" grpId="0"/>
      <p:bldP spid="20" grpId="0" animBg="1"/>
      <p:bldP spid="21" grpId="0"/>
      <p:bldP spid="22" grpId="0"/>
      <p:bldP spid="23" grpId="0"/>
      <p:bldP spid="24" grpId="0" animBg="1"/>
      <p:bldP spid="25" grpId="0" animBg="1"/>
      <p:bldP spid="26" grpId="0"/>
      <p:bldP spid="27" grpId="0"/>
      <p:bldP spid="28" grpId="0"/>
      <p:bldP spid="29" grpId="0" animBg="1"/>
      <p:bldP spid="30" grpId="0" animBg="1"/>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7765662" cy="16476125"/>
          </a:xfrm>
          <a:prstGeom prst="rect">
            <a:avLst/>
          </a:prstGeom>
        </p:spPr>
      </p:pic>
      <p:grpSp>
        <p:nvGrpSpPr>
          <p:cNvPr id="4" name="Groupe 3"/>
          <p:cNvGrpSpPr/>
          <p:nvPr/>
        </p:nvGrpSpPr>
        <p:grpSpPr>
          <a:xfrm>
            <a:off x="330827" y="118009"/>
            <a:ext cx="8640960" cy="707886"/>
            <a:chOff x="4176955" y="2543398"/>
            <a:chExt cx="6774889" cy="1415772"/>
          </a:xfrm>
        </p:grpSpPr>
        <p:sp>
          <p:nvSpPr>
            <p:cNvPr id="5" name="ZoneTexte 4"/>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smtClean="0"/>
                <a:t>Cinquième </a:t>
              </a:r>
              <a:r>
                <a:rPr lang="fr-FR" sz="4000" b="1" dirty="0"/>
                <a:t>Génération </a:t>
              </a:r>
              <a:r>
                <a:rPr lang="fr-FR" sz="4000" b="1" dirty="0" smtClean="0"/>
                <a:t>(1990- </a:t>
              </a:r>
              <a:r>
                <a:rPr lang="fr-FR" sz="4000" b="1" dirty="0"/>
                <a:t>)</a:t>
              </a:r>
              <a:r>
                <a:rPr lang="fr-FR" sz="4000" dirty="0"/>
                <a:t> </a:t>
              </a:r>
            </a:p>
          </p:txBody>
        </p:sp>
        <p:sp>
          <p:nvSpPr>
            <p:cNvPr id="6" name="Flèche droite 5"/>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Rectangle 2"/>
          <p:cNvSpPr/>
          <p:nvPr/>
        </p:nvSpPr>
        <p:spPr>
          <a:xfrm>
            <a:off x="1842557" y="843761"/>
            <a:ext cx="6473421" cy="369332"/>
          </a:xfrm>
          <a:prstGeom prst="rect">
            <a:avLst/>
          </a:prstGeom>
        </p:spPr>
        <p:txBody>
          <a:bodyPr wrap="square">
            <a:spAutoFit/>
          </a:bodyPr>
          <a:lstStyle/>
          <a:p>
            <a:pPr lvl="0" eaLnBrk="0" fontAlgn="base" hangingPunct="0">
              <a:spcBef>
                <a:spcPct val="0"/>
              </a:spcBef>
              <a:spcAft>
                <a:spcPct val="0"/>
              </a:spcAft>
            </a:pPr>
            <a:r>
              <a:rPr lang="fr-FR" altLang="fr-FR" b="1" dirty="0">
                <a:solidFill>
                  <a:srgbClr val="000000"/>
                </a:solidFill>
                <a:ea typeface="Lucida Sans Unicode" panose="020B0602030504020204" pitchFamily="34" charset="0"/>
                <a:cs typeface="Times New Roman" panose="02020603050405020304" pitchFamily="18" charset="0"/>
              </a:rPr>
              <a:t>Avec le 64 bits, la barrière des 4 </a:t>
            </a:r>
            <a:r>
              <a:rPr lang="fr-FR" altLang="fr-FR" b="1" dirty="0" err="1">
                <a:solidFill>
                  <a:srgbClr val="000000"/>
                </a:solidFill>
                <a:ea typeface="Lucida Sans Unicode" panose="020B0602030504020204" pitchFamily="34" charset="0"/>
                <a:cs typeface="Times New Roman" panose="02020603050405020304" pitchFamily="18" charset="0"/>
              </a:rPr>
              <a:t>GiO</a:t>
            </a:r>
            <a:r>
              <a:rPr lang="fr-FR" altLang="fr-FR" b="1" dirty="0">
                <a:solidFill>
                  <a:srgbClr val="000000"/>
                </a:solidFill>
                <a:ea typeface="Lucida Sans Unicode" panose="020B0602030504020204" pitchFamily="34" charset="0"/>
                <a:cs typeface="Times New Roman" panose="02020603050405020304" pitchFamily="18" charset="0"/>
              </a:rPr>
              <a:t> du i386 est explosée.</a:t>
            </a:r>
          </a:p>
        </p:txBody>
      </p:sp>
      <p:sp>
        <p:nvSpPr>
          <p:cNvPr id="7" name="Rectangle 6"/>
          <p:cNvSpPr/>
          <p:nvPr/>
        </p:nvSpPr>
        <p:spPr>
          <a:xfrm>
            <a:off x="1475656" y="1113617"/>
            <a:ext cx="7015862" cy="369332"/>
          </a:xfrm>
          <a:prstGeom prst="rect">
            <a:avLst/>
          </a:prstGeom>
        </p:spPr>
        <p:txBody>
          <a:bodyPr wrap="square">
            <a:spAutoFit/>
          </a:bodyPr>
          <a:lstStyle/>
          <a:p>
            <a:pPr lvl="0" eaLnBrk="0" fontAlgn="base" hangingPunct="0">
              <a:spcBef>
                <a:spcPct val="0"/>
              </a:spcBef>
              <a:spcAft>
                <a:spcPct val="0"/>
              </a:spcAft>
            </a:pPr>
            <a:r>
              <a:rPr lang="fr-FR" altLang="fr-FR" b="1" dirty="0">
                <a:solidFill>
                  <a:srgbClr val="000000"/>
                </a:solidFill>
                <a:ea typeface="Lucida Sans Unicode" panose="020B0602030504020204" pitchFamily="34" charset="0"/>
                <a:cs typeface="Times New Roman" panose="02020603050405020304" pitchFamily="18" charset="0"/>
              </a:rPr>
              <a:t>On passe de 2^32 octets adressables (4 </a:t>
            </a:r>
            <a:r>
              <a:rPr lang="fr-FR" altLang="fr-FR" b="1" dirty="0" err="1">
                <a:solidFill>
                  <a:srgbClr val="000000"/>
                </a:solidFill>
                <a:ea typeface="Lucida Sans Unicode" panose="020B0602030504020204" pitchFamily="34" charset="0"/>
                <a:cs typeface="Times New Roman" panose="02020603050405020304" pitchFamily="18" charset="0"/>
              </a:rPr>
              <a:t>GiO</a:t>
            </a:r>
            <a:r>
              <a:rPr lang="fr-FR" altLang="fr-FR" b="1" dirty="0">
                <a:solidFill>
                  <a:srgbClr val="000000"/>
                </a:solidFill>
                <a:ea typeface="Lucida Sans Unicode" panose="020B0602030504020204" pitchFamily="34" charset="0"/>
                <a:cs typeface="Times New Roman" panose="02020603050405020304" pitchFamily="18" charset="0"/>
              </a:rPr>
              <a:t>) à 2^64 octets adressables</a:t>
            </a:r>
          </a:p>
        </p:txBody>
      </p:sp>
      <p:sp>
        <p:nvSpPr>
          <p:cNvPr id="8" name="Rectangle 7"/>
          <p:cNvSpPr/>
          <p:nvPr/>
        </p:nvSpPr>
        <p:spPr>
          <a:xfrm>
            <a:off x="2701700" y="1340699"/>
            <a:ext cx="3899209" cy="369332"/>
          </a:xfrm>
          <a:prstGeom prst="rect">
            <a:avLst/>
          </a:prstGeom>
        </p:spPr>
        <p:txBody>
          <a:bodyPr wrap="none">
            <a:spAutoFit/>
          </a:bodyPr>
          <a:lstStyle/>
          <a:p>
            <a:r>
              <a:rPr lang="fr-FR" altLang="fr-FR" b="1" dirty="0">
                <a:solidFill>
                  <a:srgbClr val="000000"/>
                </a:solidFill>
                <a:ea typeface="Lucida Sans Unicode" panose="020B0602030504020204" pitchFamily="34" charset="0"/>
                <a:cs typeface="Times New Roman" panose="02020603050405020304" pitchFamily="18" charset="0"/>
              </a:rPr>
              <a:t>Soit 18 446 744 073 709 551 616 octets</a:t>
            </a:r>
            <a:endParaRPr lang="fr-FR" dirty="0"/>
          </a:p>
        </p:txBody>
      </p:sp>
      <p:sp>
        <p:nvSpPr>
          <p:cNvPr id="9" name="Rectangle 8"/>
          <p:cNvSpPr/>
          <p:nvPr/>
        </p:nvSpPr>
        <p:spPr>
          <a:xfrm>
            <a:off x="2701700" y="1536618"/>
            <a:ext cx="6336704" cy="369332"/>
          </a:xfrm>
          <a:prstGeom prst="rect">
            <a:avLst/>
          </a:prstGeom>
        </p:spPr>
        <p:txBody>
          <a:bodyPr wrap="square">
            <a:spAutoFit/>
          </a:bodyPr>
          <a:lstStyle/>
          <a:p>
            <a:r>
              <a:rPr lang="fr-FR" altLang="fr-FR" b="1" dirty="0">
                <a:solidFill>
                  <a:srgbClr val="000000"/>
                </a:solidFill>
                <a:ea typeface="Lucida Sans Unicode" panose="020B0602030504020204" pitchFamily="34" charset="0"/>
                <a:cs typeface="Times New Roman" panose="02020603050405020304" pitchFamily="18" charset="0"/>
              </a:rPr>
              <a:t>ou si vous préférez 16 </a:t>
            </a:r>
            <a:r>
              <a:rPr lang="fr-FR" altLang="fr-FR" b="1" dirty="0" err="1">
                <a:solidFill>
                  <a:srgbClr val="000000"/>
                </a:solidFill>
                <a:ea typeface="Lucida Sans Unicode" panose="020B0602030504020204" pitchFamily="34" charset="0"/>
                <a:cs typeface="Times New Roman" panose="02020603050405020304" pitchFamily="18" charset="0"/>
              </a:rPr>
              <a:t>TiO</a:t>
            </a:r>
            <a:r>
              <a:rPr lang="fr-FR" altLang="fr-FR" b="1" dirty="0">
                <a:solidFill>
                  <a:srgbClr val="000000"/>
                </a:solidFill>
                <a:ea typeface="Lucida Sans Unicode" panose="020B0602030504020204" pitchFamily="34" charset="0"/>
                <a:cs typeface="Times New Roman" panose="02020603050405020304" pitchFamily="18" charset="0"/>
              </a:rPr>
              <a:t> : 16 384 Go de mémoire </a:t>
            </a:r>
            <a:r>
              <a:rPr lang="fr-FR" altLang="fr-FR" b="1" dirty="0" smtClean="0">
                <a:solidFill>
                  <a:srgbClr val="000000"/>
                </a:solidFill>
                <a:ea typeface="Lucida Sans Unicode" panose="020B0602030504020204" pitchFamily="34" charset="0"/>
                <a:cs typeface="Times New Roman" panose="02020603050405020304" pitchFamily="18" charset="0"/>
              </a:rPr>
              <a:t>adressable</a:t>
            </a:r>
            <a:endParaRPr lang="fr-FR" dirty="0"/>
          </a:p>
        </p:txBody>
      </p:sp>
      <p:sp>
        <p:nvSpPr>
          <p:cNvPr id="10" name="Rectangle 9"/>
          <p:cNvSpPr/>
          <p:nvPr/>
        </p:nvSpPr>
        <p:spPr>
          <a:xfrm>
            <a:off x="1465359" y="1912476"/>
            <a:ext cx="8640961" cy="369332"/>
          </a:xfrm>
          <a:prstGeom prst="rect">
            <a:avLst/>
          </a:prstGeom>
        </p:spPr>
        <p:txBody>
          <a:bodyPr wrap="square">
            <a:spAutoFit/>
          </a:bodyPr>
          <a:lstStyle/>
          <a:p>
            <a:pPr lvl="0" eaLnBrk="0" fontAlgn="base" hangingPunct="0">
              <a:spcBef>
                <a:spcPct val="0"/>
              </a:spcBef>
              <a:spcAft>
                <a:spcPct val="0"/>
              </a:spcAft>
            </a:pPr>
            <a:r>
              <a:rPr lang="fr-FR" altLang="fr-FR" b="1" dirty="0">
                <a:solidFill>
                  <a:srgbClr val="000000"/>
                </a:solidFill>
                <a:ea typeface="Lucida Sans Unicode" panose="020B0602030504020204" pitchFamily="34" charset="0"/>
                <a:cs typeface="Times New Roman" panose="02020603050405020304" pitchFamily="18" charset="0"/>
              </a:rPr>
              <a:t>Autant dire, </a:t>
            </a:r>
            <a:r>
              <a:rPr lang="fr-FR" altLang="fr-FR" b="1" dirty="0" smtClean="0">
                <a:solidFill>
                  <a:srgbClr val="000000"/>
                </a:solidFill>
                <a:ea typeface="Lucida Sans Unicode" panose="020B0602030504020204" pitchFamily="34" charset="0"/>
                <a:cs typeface="Times New Roman" panose="02020603050405020304" pitchFamily="18" charset="0"/>
              </a:rPr>
              <a:t>qu’en </a:t>
            </a:r>
            <a:r>
              <a:rPr lang="fr-FR" altLang="fr-FR" b="1" dirty="0">
                <a:solidFill>
                  <a:srgbClr val="000000"/>
                </a:solidFill>
                <a:ea typeface="Lucida Sans Unicode" panose="020B0602030504020204" pitchFamily="34" charset="0"/>
                <a:cs typeface="Times New Roman" panose="02020603050405020304" pitchFamily="18" charset="0"/>
              </a:rPr>
              <a:t>64 bits, on a de quoi voir venir durant quelques </a:t>
            </a:r>
            <a:r>
              <a:rPr lang="fr-FR" altLang="fr-FR" b="1" dirty="0" smtClean="0">
                <a:solidFill>
                  <a:srgbClr val="000000"/>
                </a:solidFill>
                <a:ea typeface="Lucida Sans Unicode" panose="020B0602030504020204" pitchFamily="34" charset="0"/>
                <a:cs typeface="Times New Roman" panose="02020603050405020304" pitchFamily="18" charset="0"/>
              </a:rPr>
              <a:t>années …</a:t>
            </a:r>
            <a:endParaRPr lang="fr-FR" altLang="fr-FR" b="1" dirty="0"/>
          </a:p>
        </p:txBody>
      </p:sp>
      <p:sp>
        <p:nvSpPr>
          <p:cNvPr id="11" name="Rectangle 10"/>
          <p:cNvSpPr/>
          <p:nvPr/>
        </p:nvSpPr>
        <p:spPr>
          <a:xfrm>
            <a:off x="1475656" y="2226816"/>
            <a:ext cx="8280920" cy="369332"/>
          </a:xfrm>
          <a:prstGeom prst="rect">
            <a:avLst/>
          </a:prstGeom>
        </p:spPr>
        <p:txBody>
          <a:bodyPr wrap="square">
            <a:spAutoFit/>
          </a:bodyPr>
          <a:lstStyle/>
          <a:p>
            <a:r>
              <a:rPr lang="fr-FR" altLang="fr-FR" b="1" dirty="0">
                <a:ea typeface="Lucida Sans Unicode" panose="020B0602030504020204" pitchFamily="34" charset="0"/>
                <a:cs typeface="Times New Roman" panose="02020603050405020304" pitchFamily="18" charset="0"/>
              </a:rPr>
              <a:t>Une limite théorique </a:t>
            </a:r>
            <a:r>
              <a:rPr lang="fr-FR" altLang="fr-FR" b="1" dirty="0" smtClean="0">
                <a:ea typeface="Lucida Sans Unicode" panose="020B0602030504020204" pitchFamily="34" charset="0"/>
                <a:cs typeface="Times New Roman" panose="02020603050405020304" pitchFamily="18" charset="0"/>
              </a:rPr>
              <a:t>: notre OS « Microsoft » ne sait pas </a:t>
            </a:r>
            <a:r>
              <a:rPr lang="fr-FR" altLang="fr-FR" i="1" dirty="0" smtClean="0">
                <a:ea typeface="Lucida Sans Unicode" panose="020B0602030504020204" pitchFamily="34" charset="0"/>
                <a:cs typeface="Times New Roman" panose="02020603050405020304" pitchFamily="18" charset="0"/>
              </a:rPr>
              <a:t>(encore)</a:t>
            </a:r>
            <a:r>
              <a:rPr lang="fr-FR" altLang="fr-FR" b="1" dirty="0" smtClean="0">
                <a:ea typeface="Lucida Sans Unicode" panose="020B0602030504020204" pitchFamily="34" charset="0"/>
                <a:cs typeface="Times New Roman" panose="02020603050405020304" pitchFamily="18" charset="0"/>
              </a:rPr>
              <a:t> les gérer !!</a:t>
            </a:r>
            <a:endParaRPr lang="fr-FR" dirty="0"/>
          </a:p>
        </p:txBody>
      </p:sp>
      <p:graphicFrame>
        <p:nvGraphicFramePr>
          <p:cNvPr id="13" name="Tableau 12"/>
          <p:cNvGraphicFramePr>
            <a:graphicFrameLocks noGrp="1"/>
          </p:cNvGraphicFramePr>
          <p:nvPr>
            <p:extLst>
              <p:ext uri="{D42A27DB-BD31-4B8C-83A1-F6EECF244321}">
                <p14:modId xmlns:p14="http://schemas.microsoft.com/office/powerpoint/2010/main" val="1697004571"/>
              </p:ext>
            </p:extLst>
          </p:nvPr>
        </p:nvGraphicFramePr>
        <p:xfrm>
          <a:off x="2701700" y="2749717"/>
          <a:ext cx="5254676" cy="3919642"/>
        </p:xfrm>
        <a:graphic>
          <a:graphicData uri="http://schemas.openxmlformats.org/drawingml/2006/table">
            <a:tbl>
              <a:tblPr firstRow="1" firstCol="1" bandRow="1">
                <a:tableStyleId>{5C22544A-7EE6-4342-B048-85BDC9FD1C3A}</a:tableStyleId>
              </a:tblPr>
              <a:tblGrid>
                <a:gridCol w="2930891"/>
                <a:gridCol w="1081236"/>
                <a:gridCol w="1242549"/>
              </a:tblGrid>
              <a:tr h="218493">
                <a:tc>
                  <a:txBody>
                    <a:bodyPr/>
                    <a:lstStyle/>
                    <a:p>
                      <a:pPr algn="ctr">
                        <a:lnSpc>
                          <a:spcPct val="107000"/>
                        </a:lnSpc>
                        <a:spcAft>
                          <a:spcPts val="0"/>
                        </a:spcAft>
                      </a:pPr>
                      <a:r>
                        <a:rPr lang="fr-FR" sz="1100" dirty="0">
                          <a:effectLst/>
                        </a:rPr>
                        <a:t>Version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dirty="0">
                          <a:effectLst/>
                        </a:rPr>
                        <a:t>32 Bits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64 Bits</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dirty="0">
                          <a:effectLst/>
                        </a:rPr>
                        <a:t>Windows 7 Starter</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2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N/A</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a:effectLst/>
                        </a:rPr>
                        <a:t>Windows 7 Home Basic</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4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8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3754">
                <a:tc>
                  <a:txBody>
                    <a:bodyPr/>
                    <a:lstStyle/>
                    <a:p>
                      <a:pPr algn="ctr">
                        <a:lnSpc>
                          <a:spcPct val="107000"/>
                        </a:lnSpc>
                        <a:spcAft>
                          <a:spcPts val="0"/>
                        </a:spcAft>
                      </a:pPr>
                      <a:r>
                        <a:rPr lang="fr-FR" sz="1100">
                          <a:effectLst/>
                        </a:rPr>
                        <a:t>Windows 7 Home Premium</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4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16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a:effectLst/>
                        </a:rPr>
                        <a:t>Windows 7 Professional</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4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192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a:effectLst/>
                        </a:rPr>
                        <a:t>Windows 7 Entreprise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4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192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a:effectLst/>
                        </a:rPr>
                        <a:t>Windows 7 Ultimate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4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192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a:effectLst/>
                        </a:rPr>
                        <a:t>Windows 8</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4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128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a:effectLst/>
                        </a:rPr>
                        <a:t>Windows 8 Professionnal</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4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512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a:effectLst/>
                        </a:rPr>
                        <a:t>Windows 8 Entreprise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4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512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a:effectLst/>
                        </a:rPr>
                        <a:t>Windows 10 Home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4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128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a:effectLst/>
                        </a:rPr>
                        <a:t>Windows 10 Pro</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4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2 TB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a:effectLst/>
                        </a:rPr>
                        <a:t>Windows 10 Education</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4 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a:effectLst/>
                        </a:rPr>
                        <a:t>2 TB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493">
                <a:tc>
                  <a:txBody>
                    <a:bodyPr/>
                    <a:lstStyle/>
                    <a:p>
                      <a:pPr algn="ctr">
                        <a:lnSpc>
                          <a:spcPct val="107000"/>
                        </a:lnSpc>
                        <a:spcAft>
                          <a:spcPts val="0"/>
                        </a:spcAft>
                      </a:pPr>
                      <a:r>
                        <a:rPr lang="fr-FR" sz="1100">
                          <a:effectLst/>
                        </a:rPr>
                        <a:t>Windows 10 Entreprise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dirty="0">
                          <a:effectLst/>
                        </a:rPr>
                        <a:t>4 GB</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fr-FR" sz="1100" dirty="0">
                          <a:effectLst/>
                        </a:rPr>
                        <a:t>2 TB</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2" name="Espace réservé du numéro de diapositive 1"/>
          <p:cNvSpPr>
            <a:spLocks noGrp="1"/>
          </p:cNvSpPr>
          <p:nvPr>
            <p:ph type="sldNum" sz="quarter" idx="12"/>
          </p:nvPr>
        </p:nvSpPr>
        <p:spPr/>
        <p:txBody>
          <a:bodyPr/>
          <a:lstStyle/>
          <a:p>
            <a:fld id="{33D6E5A2-EC83-451F-A719-9AC1370DD5CF}" type="slidenum">
              <a:rPr lang="fr-FR" smtClean="0"/>
              <a:pPr/>
              <a:t>28</a:t>
            </a:fld>
            <a:endParaRPr kumimoji="0" lang="fr-FR"/>
          </a:p>
        </p:txBody>
      </p:sp>
    </p:spTree>
    <p:extLst>
      <p:ext uri="{BB962C8B-B14F-4D97-AF65-F5344CB8AC3E}">
        <p14:creationId xmlns:p14="http://schemas.microsoft.com/office/powerpoint/2010/main" val="24918971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heel(1)">
                                      <p:cBhvr>
                                        <p:cTn id="32" dur="20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heel(1)">
                                      <p:cBhvr>
                                        <p:cTn id="44"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7765662" cy="16476125"/>
          </a:xfrm>
          <a:prstGeom prst="rect">
            <a:avLst/>
          </a:prstGeom>
        </p:spPr>
      </p:pic>
      <p:grpSp>
        <p:nvGrpSpPr>
          <p:cNvPr id="4" name="Groupe 3"/>
          <p:cNvGrpSpPr/>
          <p:nvPr/>
        </p:nvGrpSpPr>
        <p:grpSpPr>
          <a:xfrm>
            <a:off x="330827" y="118009"/>
            <a:ext cx="8640960" cy="707886"/>
            <a:chOff x="4176955" y="2543398"/>
            <a:chExt cx="6774889" cy="1415772"/>
          </a:xfrm>
        </p:grpSpPr>
        <p:sp>
          <p:nvSpPr>
            <p:cNvPr id="5" name="ZoneTexte 4"/>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smtClean="0"/>
                <a:t>Aparté : CPU / Carte mère …</a:t>
              </a:r>
              <a:endParaRPr lang="fr-FR" sz="4000" dirty="0"/>
            </a:p>
          </p:txBody>
        </p:sp>
        <p:sp>
          <p:nvSpPr>
            <p:cNvPr id="6" name="Flèche droite 5"/>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Rectangle 2"/>
          <p:cNvSpPr>
            <a:spLocks noChangeArrowheads="1"/>
          </p:cNvSpPr>
          <p:nvPr/>
        </p:nvSpPr>
        <p:spPr bwMode="auto">
          <a:xfrm>
            <a:off x="264059" y="1458616"/>
            <a:ext cx="4666727" cy="600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7617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1" i="0" u="none" strike="noStrike" cap="none" normalizeH="0" baseline="0" dirty="0" smtClean="0">
                <a:ln>
                  <a:noFill/>
                </a:ln>
                <a:solidFill>
                  <a:schemeClr val="tx1"/>
                </a:solidFill>
                <a:effectLst/>
                <a:latin typeface="Times New Roman" panose="02020603050405020304" pitchFamily="18" charset="0"/>
                <a:cs typeface="Tahoma" panose="020B0604030504040204" pitchFamily="34" charset="0"/>
              </a:rPr>
              <a:t>Intel® </a:t>
            </a:r>
            <a:r>
              <a:rPr kumimoji="0" lang="fr-FR" altLang="fr-FR" sz="2400" b="1" i="0" u="none" strike="noStrike" cap="none" normalizeH="0" baseline="0" dirty="0" err="1" smtClean="0">
                <a:ln>
                  <a:noFill/>
                </a:ln>
                <a:solidFill>
                  <a:schemeClr val="tx1"/>
                </a:solidFill>
                <a:effectLst/>
                <a:latin typeface="Times New Roman" panose="02020603050405020304" pitchFamily="18" charset="0"/>
                <a:cs typeface="Tahoma" panose="020B0604030504040204" pitchFamily="34" charset="0"/>
              </a:rPr>
              <a:t>Core</a:t>
            </a:r>
            <a:r>
              <a:rPr kumimoji="0" lang="fr-FR" altLang="fr-FR" sz="2400" b="1" i="0" u="none" strike="noStrike" cap="none" normalizeH="0" baseline="0" dirty="0" smtClean="0">
                <a:ln>
                  <a:noFill/>
                </a:ln>
                <a:solidFill>
                  <a:schemeClr val="tx1"/>
                </a:solidFill>
                <a:effectLst/>
                <a:latin typeface="Times New Roman" panose="02020603050405020304" pitchFamily="18" charset="0"/>
                <a:cs typeface="Tahoma" panose="020B0604030504040204" pitchFamily="34" charset="0"/>
              </a:rPr>
              <a:t>™ i5-4200U Processor</a:t>
            </a:r>
          </a:p>
        </p:txBody>
      </p:sp>
      <p:pic>
        <p:nvPicPr>
          <p:cNvPr id="2049" name="Picture 1" descr="4th Generation Intel® Core™ i5 Processor Logo"/>
          <p:cNvPicPr>
            <a:picLocks noChangeAspect="1" noChangeArrowheads="1"/>
          </p:cNvPicPr>
          <p:nvPr/>
        </p:nvPicPr>
        <p:blipFill>
          <a:blip r:embed="rId4" r:link="rId5">
            <a:lum bright="-50000"/>
            <a:extLst>
              <a:ext uri="{28A0092B-C50C-407E-A947-70E740481C1C}">
                <a14:useLocalDpi xmlns:a14="http://schemas.microsoft.com/office/drawing/2010/main" val="0"/>
              </a:ext>
            </a:extLst>
          </a:blip>
          <a:srcRect/>
          <a:stretch>
            <a:fillRect/>
          </a:stretch>
        </p:blipFill>
        <p:spPr bwMode="auto">
          <a:xfrm>
            <a:off x="292115" y="2171165"/>
            <a:ext cx="576851" cy="73955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Tableau 13"/>
          <p:cNvGraphicFramePr>
            <a:graphicFrameLocks noGrp="1"/>
          </p:cNvGraphicFramePr>
          <p:nvPr>
            <p:extLst>
              <p:ext uri="{D42A27DB-BD31-4B8C-83A1-F6EECF244321}">
                <p14:modId xmlns:p14="http://schemas.microsoft.com/office/powerpoint/2010/main" val="3863790637"/>
              </p:ext>
            </p:extLst>
          </p:nvPr>
        </p:nvGraphicFramePr>
        <p:xfrm>
          <a:off x="1122281" y="2634953"/>
          <a:ext cx="7735942" cy="309880"/>
        </p:xfrm>
        <a:graphic>
          <a:graphicData uri="http://schemas.openxmlformats.org/drawingml/2006/table">
            <a:tbl>
              <a:tblPr>
                <a:tableStyleId>{5C22544A-7EE6-4342-B048-85BDC9FD1C3A}</a:tableStyleId>
              </a:tblPr>
              <a:tblGrid>
                <a:gridCol w="5215662"/>
                <a:gridCol w="2520280"/>
              </a:tblGrid>
              <a:tr h="0">
                <a:tc>
                  <a:txBody>
                    <a:bodyPr/>
                    <a:lstStyle/>
                    <a:p>
                      <a:pPr>
                        <a:spcAft>
                          <a:spcPts val="0"/>
                        </a:spcAft>
                      </a:pPr>
                      <a:r>
                        <a:rPr lang="fr-FR" sz="1800" kern="150" dirty="0">
                          <a:effectLst/>
                        </a:rPr>
                        <a:t>Capacité mémoire maxi (dépend du type de mémoire)</a:t>
                      </a:r>
                      <a:endParaRPr lang="fr-FR" sz="1800" kern="150" dirty="0">
                        <a:effectLst/>
                        <a:latin typeface="Times New Roman" panose="02020603050405020304" pitchFamily="18" charset="0"/>
                        <a:ea typeface="Lucida Sans Unicode" panose="020B0602030504020204" pitchFamily="34" charset="0"/>
                        <a:cs typeface="Tahoma" panose="020B0604030504040204" pitchFamily="34" charset="0"/>
                      </a:endParaRPr>
                    </a:p>
                  </a:txBody>
                  <a:tcPr marL="17780" marR="17780" marT="17780" marB="17780" anchor="ctr"/>
                </a:tc>
                <a:tc>
                  <a:txBody>
                    <a:bodyPr/>
                    <a:lstStyle/>
                    <a:p>
                      <a:pPr>
                        <a:spcAft>
                          <a:spcPts val="0"/>
                        </a:spcAft>
                      </a:pPr>
                      <a:r>
                        <a:rPr lang="fr-FR" sz="1800" kern="150" dirty="0">
                          <a:effectLst/>
                        </a:rPr>
                        <a:t>16 GB</a:t>
                      </a:r>
                      <a:endParaRPr lang="fr-FR" sz="1800" kern="150" dirty="0">
                        <a:effectLst/>
                        <a:latin typeface="Times New Roman" panose="02020603050405020304" pitchFamily="18" charset="0"/>
                        <a:ea typeface="Lucida Sans Unicode" panose="020B0602030504020204" pitchFamily="34" charset="0"/>
                        <a:cs typeface="Tahoma" panose="020B0604030504040204" pitchFamily="34" charset="0"/>
                      </a:endParaRPr>
                    </a:p>
                  </a:txBody>
                  <a:tcPr marL="17780" marR="17780" marT="17780" marB="17780" anchor="ctr"/>
                </a:tc>
              </a:tr>
            </a:tbl>
          </a:graphicData>
        </a:graphic>
      </p:graphicFrame>
      <p:sp>
        <p:nvSpPr>
          <p:cNvPr id="15" name="Rectangle 4"/>
          <p:cNvSpPr>
            <a:spLocks noChangeArrowheads="1"/>
          </p:cNvSpPr>
          <p:nvPr/>
        </p:nvSpPr>
        <p:spPr bwMode="auto">
          <a:xfrm>
            <a:off x="251520" y="314358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7617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1" i="0" u="none" strike="noStrike" cap="none" normalizeH="0" baseline="0" dirty="0" smtClean="0">
                <a:ln>
                  <a:noFill/>
                </a:ln>
                <a:solidFill>
                  <a:schemeClr val="tx1"/>
                </a:solidFill>
                <a:effectLst/>
                <a:latin typeface="Times New Roman" panose="02020603050405020304" pitchFamily="18" charset="0"/>
                <a:cs typeface="Tahoma" panose="020B0604030504040204" pitchFamily="34" charset="0"/>
              </a:rPr>
              <a:t>Intel® </a:t>
            </a:r>
            <a:r>
              <a:rPr kumimoji="0" lang="fr-FR" altLang="fr-FR" sz="2400" b="1" i="0" u="none" strike="noStrike" cap="none" normalizeH="0" baseline="0" dirty="0" err="1" smtClean="0">
                <a:ln>
                  <a:noFill/>
                </a:ln>
                <a:solidFill>
                  <a:schemeClr val="tx1"/>
                </a:solidFill>
                <a:effectLst/>
                <a:latin typeface="Times New Roman" panose="02020603050405020304" pitchFamily="18" charset="0"/>
                <a:cs typeface="Tahoma" panose="020B0604030504040204" pitchFamily="34" charset="0"/>
              </a:rPr>
              <a:t>Core</a:t>
            </a:r>
            <a:r>
              <a:rPr kumimoji="0" lang="fr-FR" altLang="fr-FR" sz="2400" b="1" i="0" u="none" strike="noStrike" cap="none" normalizeH="0" baseline="0" dirty="0" smtClean="0">
                <a:ln>
                  <a:noFill/>
                </a:ln>
                <a:solidFill>
                  <a:schemeClr val="tx1"/>
                </a:solidFill>
                <a:effectLst/>
                <a:latin typeface="Times New Roman" panose="02020603050405020304" pitchFamily="18" charset="0"/>
                <a:cs typeface="Tahoma" panose="020B0604030504040204" pitchFamily="34" charset="0"/>
              </a:rPr>
              <a:t>™ i5-6600T Processor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pic>
        <p:nvPicPr>
          <p:cNvPr id="2051" name="Picture 3" descr="6th Generation Intel® Core™ i5 Processor Logo"/>
          <p:cNvPicPr>
            <a:picLocks noChangeAspect="1" noChangeArrowheads="1"/>
          </p:cNvPicPr>
          <p:nvPr/>
        </p:nvPicPr>
        <p:blipFill>
          <a:blip r:embed="rId6" r:link="rId7">
            <a:lum bright="-50000"/>
            <a:extLst>
              <a:ext uri="{28A0092B-C50C-407E-A947-70E740481C1C}">
                <a14:useLocalDpi xmlns:a14="http://schemas.microsoft.com/office/drawing/2010/main" val="0"/>
              </a:ext>
            </a:extLst>
          </a:blip>
          <a:srcRect/>
          <a:stretch>
            <a:fillRect/>
          </a:stretch>
        </p:blipFill>
        <p:spPr bwMode="auto">
          <a:xfrm>
            <a:off x="264059" y="3758157"/>
            <a:ext cx="749229" cy="74922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Tableau 15"/>
          <p:cNvGraphicFramePr>
            <a:graphicFrameLocks noGrp="1"/>
          </p:cNvGraphicFramePr>
          <p:nvPr>
            <p:extLst>
              <p:ext uri="{D42A27DB-BD31-4B8C-83A1-F6EECF244321}">
                <p14:modId xmlns:p14="http://schemas.microsoft.com/office/powerpoint/2010/main" val="193616728"/>
              </p:ext>
            </p:extLst>
          </p:nvPr>
        </p:nvGraphicFramePr>
        <p:xfrm>
          <a:off x="1122281" y="3898680"/>
          <a:ext cx="7710730" cy="309880"/>
        </p:xfrm>
        <a:graphic>
          <a:graphicData uri="http://schemas.openxmlformats.org/drawingml/2006/table">
            <a:tbl>
              <a:tblPr>
                <a:tableStyleId>{5C22544A-7EE6-4342-B048-85BDC9FD1C3A}</a:tableStyleId>
              </a:tblPr>
              <a:tblGrid>
                <a:gridCol w="5190450"/>
                <a:gridCol w="2520280"/>
              </a:tblGrid>
              <a:tr h="0">
                <a:tc>
                  <a:txBody>
                    <a:bodyPr/>
                    <a:lstStyle/>
                    <a:p>
                      <a:pPr>
                        <a:spcAft>
                          <a:spcPts val="0"/>
                        </a:spcAft>
                      </a:pPr>
                      <a:r>
                        <a:rPr lang="fr-FR" sz="1800" kern="150" dirty="0">
                          <a:effectLst/>
                        </a:rPr>
                        <a:t>Capacité mémoire maxi (dépend du type de mémoire)</a:t>
                      </a:r>
                      <a:endParaRPr lang="fr-FR" sz="1800" kern="150" dirty="0">
                        <a:effectLst/>
                        <a:latin typeface="Times New Roman" panose="02020603050405020304" pitchFamily="18" charset="0"/>
                        <a:ea typeface="Lucida Sans Unicode" panose="020B0602030504020204" pitchFamily="34" charset="0"/>
                        <a:cs typeface="Tahoma" panose="020B0604030504040204" pitchFamily="34" charset="0"/>
                      </a:endParaRPr>
                    </a:p>
                  </a:txBody>
                  <a:tcPr marL="17780" marR="17780" marT="17780" marB="17780" anchor="ctr"/>
                </a:tc>
                <a:tc>
                  <a:txBody>
                    <a:bodyPr/>
                    <a:lstStyle/>
                    <a:p>
                      <a:pPr>
                        <a:spcAft>
                          <a:spcPts val="0"/>
                        </a:spcAft>
                      </a:pPr>
                      <a:r>
                        <a:rPr lang="fr-FR" sz="1800" kern="150" dirty="0">
                          <a:effectLst/>
                        </a:rPr>
                        <a:t>64 GB</a:t>
                      </a:r>
                      <a:endParaRPr lang="fr-FR" sz="1800" kern="150" dirty="0">
                        <a:effectLst/>
                        <a:latin typeface="Times New Roman" panose="02020603050405020304" pitchFamily="18" charset="0"/>
                        <a:ea typeface="Lucida Sans Unicode" panose="020B0602030504020204" pitchFamily="34" charset="0"/>
                        <a:cs typeface="Tahoma" panose="020B0604030504040204" pitchFamily="34" charset="0"/>
                      </a:endParaRPr>
                    </a:p>
                  </a:txBody>
                  <a:tcPr marL="17780" marR="17780" marT="17780" marB="17780" anchor="ctr"/>
                </a:tc>
              </a:tr>
            </a:tbl>
          </a:graphicData>
        </a:graphic>
      </p:graphicFrame>
      <p:sp>
        <p:nvSpPr>
          <p:cNvPr id="18" name="Rectangle 17"/>
          <p:cNvSpPr/>
          <p:nvPr/>
        </p:nvSpPr>
        <p:spPr>
          <a:xfrm>
            <a:off x="2786387" y="4606257"/>
            <a:ext cx="3399520" cy="461665"/>
          </a:xfrm>
          <a:prstGeom prst="rect">
            <a:avLst/>
          </a:prstGeom>
        </p:spPr>
        <p:txBody>
          <a:bodyPr wrap="none">
            <a:spAutoFit/>
          </a:bodyPr>
          <a:lstStyle/>
          <a:p>
            <a:pPr>
              <a:spcAft>
                <a:spcPts val="0"/>
              </a:spcAft>
            </a:pPr>
            <a:r>
              <a:rPr lang="fr-FR" sz="2400" b="1" u="sng" kern="150" dirty="0" smtClean="0">
                <a:latin typeface="Times New Roman" panose="02020603050405020304" pitchFamily="18" charset="0"/>
                <a:ea typeface="Lucida Sans Unicode" panose="020B0602030504020204" pitchFamily="34" charset="0"/>
                <a:cs typeface="Tahoma" panose="020B0604030504040204" pitchFamily="34" charset="0"/>
              </a:rPr>
              <a:t>Exemples de Carte mère</a:t>
            </a:r>
            <a:endParaRPr lang="fr-FR" sz="2400" b="1" u="sng" kern="150" dirty="0">
              <a:effectLst/>
              <a:latin typeface="Times New Roman" panose="02020603050405020304" pitchFamily="18" charset="0"/>
              <a:ea typeface="Lucida Sans Unicode" panose="020B0602030504020204" pitchFamily="34" charset="0"/>
              <a:cs typeface="Tahoma" panose="020B0604030504040204" pitchFamily="34" charset="0"/>
            </a:endParaRPr>
          </a:p>
        </p:txBody>
      </p:sp>
      <p:sp>
        <p:nvSpPr>
          <p:cNvPr id="19" name="Rectangle 18"/>
          <p:cNvSpPr/>
          <p:nvPr/>
        </p:nvSpPr>
        <p:spPr>
          <a:xfrm>
            <a:off x="4735851" y="5244066"/>
            <a:ext cx="4572000" cy="369332"/>
          </a:xfrm>
          <a:prstGeom prst="rect">
            <a:avLst/>
          </a:prstGeom>
        </p:spPr>
        <p:txBody>
          <a:bodyPr>
            <a:spAutoFit/>
          </a:bodyPr>
          <a:lstStyle/>
          <a:p>
            <a:r>
              <a:rPr lang="fr-FR" b="1" kern="150" dirty="0" smtClean="0">
                <a:latin typeface="Times New Roman" panose="02020603050405020304" pitchFamily="18" charset="0"/>
                <a:ea typeface="Lucida Sans Unicode" panose="020B0602030504020204" pitchFamily="34" charset="0"/>
                <a:cs typeface="Tahoma" panose="020B0604030504040204" pitchFamily="34" charset="0"/>
              </a:rPr>
              <a:t>Max</a:t>
            </a:r>
            <a:r>
              <a:rPr lang="fr-FR" b="1" kern="150" dirty="0">
                <a:latin typeface="Times New Roman" panose="02020603050405020304" pitchFamily="18" charset="0"/>
                <a:ea typeface="Lucida Sans Unicode" panose="020B0602030504020204" pitchFamily="34" charset="0"/>
                <a:cs typeface="Tahoma" panose="020B0604030504040204" pitchFamily="34" charset="0"/>
              </a:rPr>
              <a:t>. 64GB </a:t>
            </a:r>
            <a:r>
              <a:rPr lang="fr-FR" b="1" kern="150" dirty="0" smtClean="0">
                <a:latin typeface="Times New Roman" panose="02020603050405020304" pitchFamily="18" charset="0"/>
                <a:ea typeface="Lucida Sans Unicode" panose="020B0602030504020204" pitchFamily="34" charset="0"/>
                <a:cs typeface="Tahoma" panose="020B0604030504040204" pitchFamily="34" charset="0"/>
              </a:rPr>
              <a:t>de mémoire (multiples de 16GB)</a:t>
            </a:r>
            <a:endParaRPr lang="fr-FR" b="1" dirty="0"/>
          </a:p>
        </p:txBody>
      </p:sp>
      <p:sp>
        <p:nvSpPr>
          <p:cNvPr id="20" name="Rectangle 19"/>
          <p:cNvSpPr/>
          <p:nvPr/>
        </p:nvSpPr>
        <p:spPr>
          <a:xfrm>
            <a:off x="303721" y="5724602"/>
            <a:ext cx="4745230" cy="461665"/>
          </a:xfrm>
          <a:prstGeom prst="rect">
            <a:avLst/>
          </a:prstGeom>
        </p:spPr>
        <p:txBody>
          <a:bodyPr wrap="square">
            <a:spAutoFit/>
          </a:bodyPr>
          <a:lstStyle/>
          <a:p>
            <a:pPr>
              <a:spcAft>
                <a:spcPts val="0"/>
              </a:spcAft>
            </a:pPr>
            <a:r>
              <a:rPr lang="fr-FR" sz="2400" b="1" kern="150" dirty="0">
                <a:latin typeface="Times New Roman" panose="02020603050405020304" pitchFamily="18" charset="0"/>
                <a:ea typeface="Lucida Sans Unicode" panose="020B0602030504020204" pitchFamily="34" charset="0"/>
                <a:cs typeface="Tahoma" panose="020B0604030504040204" pitchFamily="34" charset="0"/>
              </a:rPr>
              <a:t>RAMPAGE V EXTREME/U3.1</a:t>
            </a:r>
            <a:endParaRPr lang="fr-FR" sz="2400" b="1" kern="150" dirty="0">
              <a:effectLst/>
              <a:latin typeface="Times New Roman" panose="02020603050405020304" pitchFamily="18" charset="0"/>
              <a:ea typeface="Lucida Sans Unicode" panose="020B0602030504020204" pitchFamily="34" charset="0"/>
              <a:cs typeface="Tahoma" panose="020B0604030504040204" pitchFamily="34" charset="0"/>
            </a:endParaRPr>
          </a:p>
        </p:txBody>
      </p:sp>
      <p:sp>
        <p:nvSpPr>
          <p:cNvPr id="21" name="Rectangle 20"/>
          <p:cNvSpPr/>
          <p:nvPr/>
        </p:nvSpPr>
        <p:spPr>
          <a:xfrm>
            <a:off x="4748586" y="5770768"/>
            <a:ext cx="3288080" cy="369332"/>
          </a:xfrm>
          <a:prstGeom prst="rect">
            <a:avLst/>
          </a:prstGeom>
        </p:spPr>
        <p:txBody>
          <a:bodyPr wrap="none">
            <a:spAutoFit/>
          </a:bodyPr>
          <a:lstStyle/>
          <a:p>
            <a:r>
              <a:rPr lang="fr-FR" b="1" kern="150" dirty="0" smtClean="0">
                <a:latin typeface="Times New Roman" panose="02020603050405020304" pitchFamily="18" charset="0"/>
                <a:ea typeface="Lucida Sans Unicode" panose="020B0602030504020204" pitchFamily="34" charset="0"/>
                <a:cs typeface="Tahoma" panose="020B0604030504040204" pitchFamily="34" charset="0"/>
              </a:rPr>
              <a:t>Max. 64 GB (multiples de 8GB)</a:t>
            </a:r>
            <a:endParaRPr lang="fr-FR" b="1" dirty="0"/>
          </a:p>
        </p:txBody>
      </p:sp>
      <p:sp>
        <p:nvSpPr>
          <p:cNvPr id="22" name="Rectangle 21"/>
          <p:cNvSpPr/>
          <p:nvPr/>
        </p:nvSpPr>
        <p:spPr>
          <a:xfrm>
            <a:off x="306671" y="6273895"/>
            <a:ext cx="2479716" cy="461665"/>
          </a:xfrm>
          <a:prstGeom prst="rect">
            <a:avLst/>
          </a:prstGeom>
        </p:spPr>
        <p:txBody>
          <a:bodyPr wrap="square">
            <a:spAutoFit/>
          </a:bodyPr>
          <a:lstStyle/>
          <a:p>
            <a:pPr>
              <a:spcAft>
                <a:spcPts val="0"/>
              </a:spcAft>
            </a:pPr>
            <a:r>
              <a:rPr lang="fr-FR" sz="2400" b="1" kern="150" dirty="0">
                <a:latin typeface="Times New Roman" panose="02020603050405020304" pitchFamily="18" charset="0"/>
                <a:ea typeface="Lucida Sans Unicode" panose="020B0602030504020204" pitchFamily="34" charset="0"/>
                <a:cs typeface="Tahoma" panose="020B0604030504040204" pitchFamily="34" charset="0"/>
              </a:rPr>
              <a:t>H81M2</a:t>
            </a:r>
            <a:endParaRPr lang="fr-FR" sz="2400" b="1" kern="150" dirty="0">
              <a:effectLst/>
              <a:latin typeface="Times New Roman" panose="02020603050405020304" pitchFamily="18" charset="0"/>
              <a:ea typeface="Lucida Sans Unicode" panose="020B0602030504020204" pitchFamily="34" charset="0"/>
              <a:cs typeface="Tahoma" panose="020B0604030504040204" pitchFamily="34" charset="0"/>
            </a:endParaRPr>
          </a:p>
        </p:txBody>
      </p:sp>
      <p:sp>
        <p:nvSpPr>
          <p:cNvPr id="23" name="Rectangle 22"/>
          <p:cNvSpPr/>
          <p:nvPr/>
        </p:nvSpPr>
        <p:spPr>
          <a:xfrm>
            <a:off x="4735851" y="6265094"/>
            <a:ext cx="3493264" cy="369332"/>
          </a:xfrm>
          <a:prstGeom prst="rect">
            <a:avLst/>
          </a:prstGeom>
        </p:spPr>
        <p:txBody>
          <a:bodyPr wrap="none">
            <a:spAutoFit/>
          </a:bodyPr>
          <a:lstStyle/>
          <a:p>
            <a:r>
              <a:rPr lang="fr-FR" b="1" kern="150" dirty="0" smtClean="0">
                <a:latin typeface="Times New Roman" panose="02020603050405020304" pitchFamily="18" charset="0"/>
                <a:ea typeface="Lucida Sans Unicode" panose="020B0602030504020204" pitchFamily="34" charset="0"/>
                <a:cs typeface="Tahoma" panose="020B0604030504040204" pitchFamily="34" charset="0"/>
              </a:rPr>
              <a:t>Max de 16 Gb (multiples de 8GB)</a:t>
            </a:r>
            <a:endParaRPr lang="fr-FR" b="1" dirty="0"/>
          </a:p>
        </p:txBody>
      </p:sp>
      <p:sp>
        <p:nvSpPr>
          <p:cNvPr id="26" name="Rectangle 25"/>
          <p:cNvSpPr/>
          <p:nvPr/>
        </p:nvSpPr>
        <p:spPr>
          <a:xfrm>
            <a:off x="303721" y="5219935"/>
            <a:ext cx="2538515" cy="461665"/>
          </a:xfrm>
          <a:prstGeom prst="rect">
            <a:avLst/>
          </a:prstGeom>
        </p:spPr>
        <p:txBody>
          <a:bodyPr wrap="none">
            <a:spAutoFit/>
          </a:bodyPr>
          <a:lstStyle/>
          <a:p>
            <a:pPr>
              <a:spcAft>
                <a:spcPts val="0"/>
              </a:spcAft>
            </a:pPr>
            <a:r>
              <a:rPr lang="fr-FR" sz="2400" b="1" kern="150" dirty="0" smtClean="0">
                <a:latin typeface="Times New Roman" panose="02020603050405020304" pitchFamily="18" charset="0"/>
                <a:ea typeface="Lucida Sans Unicode" panose="020B0602030504020204" pitchFamily="34" charset="0"/>
                <a:cs typeface="Tahoma" panose="020B0604030504040204" pitchFamily="34" charset="0"/>
              </a:rPr>
              <a:t>ASUS A88X-PRO</a:t>
            </a:r>
            <a:endParaRPr lang="fr-FR" sz="2400" b="1" kern="150" dirty="0">
              <a:effectLst/>
              <a:latin typeface="Times New Roman" panose="02020603050405020304" pitchFamily="18" charset="0"/>
              <a:ea typeface="Lucida Sans Unicode" panose="020B0602030504020204" pitchFamily="34" charset="0"/>
              <a:cs typeface="Tahoma" panose="020B0604030504040204" pitchFamily="34" charset="0"/>
            </a:endParaRPr>
          </a:p>
        </p:txBody>
      </p:sp>
      <p:sp>
        <p:nvSpPr>
          <p:cNvPr id="27" name="Rectangle 26"/>
          <p:cNvSpPr/>
          <p:nvPr/>
        </p:nvSpPr>
        <p:spPr>
          <a:xfrm>
            <a:off x="2869009" y="1076779"/>
            <a:ext cx="2544286" cy="461665"/>
          </a:xfrm>
          <a:prstGeom prst="rect">
            <a:avLst/>
          </a:prstGeom>
        </p:spPr>
        <p:txBody>
          <a:bodyPr wrap="none">
            <a:spAutoFit/>
          </a:bodyPr>
          <a:lstStyle/>
          <a:p>
            <a:pPr>
              <a:spcAft>
                <a:spcPts val="0"/>
              </a:spcAft>
            </a:pPr>
            <a:r>
              <a:rPr lang="fr-FR" sz="2400" b="1" u="sng" kern="150" dirty="0" smtClean="0">
                <a:latin typeface="Times New Roman" panose="02020603050405020304" pitchFamily="18" charset="0"/>
                <a:ea typeface="Lucida Sans Unicode" panose="020B0602030504020204" pitchFamily="34" charset="0"/>
                <a:cs typeface="Tahoma" panose="020B0604030504040204" pitchFamily="34" charset="0"/>
              </a:rPr>
              <a:t>Exemples de CPU</a:t>
            </a:r>
            <a:endParaRPr lang="fr-FR" sz="2400" b="1" u="sng" kern="150" dirty="0">
              <a:effectLst/>
              <a:latin typeface="Times New Roman" panose="02020603050405020304" pitchFamily="18" charset="0"/>
              <a:ea typeface="Lucida Sans Unicode" panose="020B0602030504020204" pitchFamily="34" charset="0"/>
              <a:cs typeface="Tahoma" panose="020B0604030504040204" pitchFamily="34" charset="0"/>
            </a:endParaRPr>
          </a:p>
        </p:txBody>
      </p:sp>
      <p:sp>
        <p:nvSpPr>
          <p:cNvPr id="2" name="Espace réservé du numéro de diapositive 1"/>
          <p:cNvSpPr>
            <a:spLocks noGrp="1"/>
          </p:cNvSpPr>
          <p:nvPr>
            <p:ph type="sldNum" sz="quarter" idx="12"/>
          </p:nvPr>
        </p:nvSpPr>
        <p:spPr/>
        <p:txBody>
          <a:bodyPr/>
          <a:lstStyle/>
          <a:p>
            <a:fld id="{33D6E5A2-EC83-451F-A719-9AC1370DD5CF}" type="slidenum">
              <a:rPr lang="fr-FR" smtClean="0"/>
              <a:pPr/>
              <a:t>29</a:t>
            </a:fld>
            <a:endParaRPr kumimoji="0" lang="fr-FR"/>
          </a:p>
        </p:txBody>
      </p:sp>
    </p:spTree>
    <p:extLst>
      <p:ext uri="{BB962C8B-B14F-4D97-AF65-F5344CB8AC3E}">
        <p14:creationId xmlns:p14="http://schemas.microsoft.com/office/powerpoint/2010/main" val="40804595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049"/>
                                        </p:tgtEl>
                                        <p:attrNameLst>
                                          <p:attrName>style.visibility</p:attrName>
                                        </p:attrNameLst>
                                      </p:cBhvr>
                                      <p:to>
                                        <p:strVal val="visible"/>
                                      </p:to>
                                    </p:set>
                                    <p:animEffect transition="in" filter="barn(inVertical)">
                                      <p:cBhvr>
                                        <p:cTn id="23" dur="500"/>
                                        <p:tgtEl>
                                          <p:spTgt spid="2049"/>
                                        </p:tgtEl>
                                      </p:cBhvr>
                                    </p:animEffect>
                                  </p:childTnLst>
                                </p:cTn>
                              </p:par>
                              <p:par>
                                <p:cTn id="24" presetID="16" presetClass="entr" presetSubtype="21"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inVertical)">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051"/>
                                        </p:tgtEl>
                                        <p:attrNameLst>
                                          <p:attrName>style.visibility</p:attrName>
                                        </p:attrNameLst>
                                      </p:cBhvr>
                                      <p:to>
                                        <p:strVal val="visible"/>
                                      </p:to>
                                    </p:set>
                                    <p:animEffect transition="in" filter="barn(inVertical)">
                                      <p:cBhvr>
                                        <p:cTn id="37" dur="500"/>
                                        <p:tgtEl>
                                          <p:spTgt spid="2051"/>
                                        </p:tgtEl>
                                      </p:cBhvr>
                                    </p:animEffect>
                                  </p:childTnLst>
                                </p:cTn>
                              </p:par>
                              <p:par>
                                <p:cTn id="38" presetID="16" presetClass="entr" presetSubtype="21"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inVertical)">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 fill="hold"/>
                                        <p:tgtEl>
                                          <p:spTgt spid="18"/>
                                        </p:tgtEl>
                                        <p:attrNameLst>
                                          <p:attrName>ppt_x</p:attrName>
                                        </p:attrNameLst>
                                      </p:cBhvr>
                                      <p:tavLst>
                                        <p:tav tm="0">
                                          <p:val>
                                            <p:strVal val="#ppt_x"/>
                                          </p:val>
                                        </p:tav>
                                        <p:tav tm="100000">
                                          <p:val>
                                            <p:strVal val="#ppt_x"/>
                                          </p:val>
                                        </p:tav>
                                      </p:tavLst>
                                    </p:anim>
                                    <p:anim calcmode="lin" valueType="num">
                                      <p:cBhvr additive="base">
                                        <p:cTn id="4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ppt_x"/>
                                          </p:val>
                                        </p:tav>
                                        <p:tav tm="100000">
                                          <p:val>
                                            <p:strVal val="#ppt_x"/>
                                          </p:val>
                                        </p:tav>
                                      </p:tavLst>
                                    </p:anim>
                                    <p:anim calcmode="lin" valueType="num">
                                      <p:cBhvr additive="base">
                                        <p:cTn id="5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barn(inVertical)">
                                      <p:cBhvr>
                                        <p:cTn id="57" dur="5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barn(inVertical)">
                                      <p:cBhvr>
                                        <p:cTn id="68" dur="500"/>
                                        <p:tgtEl>
                                          <p:spTgt spid="21"/>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barn(inVertical)">
                                      <p:cBhvr>
                                        <p:cTn id="7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8" grpId="0"/>
      <p:bldP spid="19" grpId="0"/>
      <p:bldP spid="20" grpId="0"/>
      <p:bldP spid="21" grpId="0"/>
      <p:bldP spid="22" grpId="0"/>
      <p:bldP spid="23" grpId="0"/>
      <p:bldP spid="26" grpId="0"/>
      <p:bldP spid="2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3" descr="Résultat de recherche d'images pour &quot;Atanasoff-Berry Computer&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32" name="Groupe 31"/>
          <p:cNvGrpSpPr/>
          <p:nvPr/>
        </p:nvGrpSpPr>
        <p:grpSpPr>
          <a:xfrm>
            <a:off x="323528" y="260649"/>
            <a:ext cx="8640960" cy="707886"/>
            <a:chOff x="4176955" y="2543398"/>
            <a:chExt cx="6774889" cy="1415772"/>
          </a:xfrm>
        </p:grpSpPr>
        <p:sp>
          <p:nvSpPr>
            <p:cNvPr id="34" name="ZoneTexte 33"/>
            <p:cNvSpPr txBox="1"/>
            <p:nvPr/>
          </p:nvSpPr>
          <p:spPr>
            <a:xfrm>
              <a:off x="4910901" y="2543398"/>
              <a:ext cx="6040943" cy="1415772"/>
            </a:xfrm>
            <a:prstGeom prst="rect">
              <a:avLst/>
            </a:prstGeom>
            <a:noFill/>
            <a:ln>
              <a:solidFill>
                <a:schemeClr val="accent1">
                  <a:shade val="95000"/>
                  <a:satMod val="105000"/>
                </a:schemeClr>
              </a:solidFill>
            </a:ln>
          </p:spPr>
          <p:txBody>
            <a:bodyPr wrap="square" rtlCol="0">
              <a:spAutoFit/>
            </a:bodyPr>
            <a:lstStyle/>
            <a:p>
              <a:r>
                <a:rPr lang="fr-FR" sz="4000" b="1" dirty="0" smtClean="0"/>
                <a:t>Avenir …</a:t>
              </a:r>
              <a:endParaRPr lang="fr-FR" sz="4000" dirty="0"/>
            </a:p>
          </p:txBody>
        </p:sp>
        <p:sp>
          <p:nvSpPr>
            <p:cNvPr id="35" name="Flèche droite 34"/>
            <p:cNvSpPr/>
            <p:nvPr/>
          </p:nvSpPr>
          <p:spPr>
            <a:xfrm>
              <a:off x="4176955" y="2995800"/>
              <a:ext cx="590936" cy="4674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ZoneTexte 1"/>
          <p:cNvSpPr txBox="1"/>
          <p:nvPr/>
        </p:nvSpPr>
        <p:spPr>
          <a:xfrm>
            <a:off x="2771800" y="1844824"/>
            <a:ext cx="6192688" cy="3416320"/>
          </a:xfrm>
          <a:prstGeom prst="rect">
            <a:avLst/>
          </a:prstGeom>
          <a:noFill/>
        </p:spPr>
        <p:txBody>
          <a:bodyPr wrap="square" rtlCol="0">
            <a:spAutoFit/>
          </a:bodyPr>
          <a:lstStyle/>
          <a:p>
            <a:r>
              <a:rPr lang="fr-FR" sz="5400" dirty="0" smtClean="0"/>
              <a:t>L’ordinateur Cellulaire,</a:t>
            </a:r>
          </a:p>
          <a:p>
            <a:r>
              <a:rPr lang="fr-FR" sz="5400" dirty="0" smtClean="0"/>
              <a:t>Bio Organique, Biologique ?</a:t>
            </a:r>
            <a:endParaRPr lang="fr-FR" sz="5400" dirty="0"/>
          </a:p>
        </p:txBody>
      </p:sp>
      <p:sp>
        <p:nvSpPr>
          <p:cNvPr id="3" name="Espace réservé du numéro de diapositive 2"/>
          <p:cNvSpPr>
            <a:spLocks noGrp="1"/>
          </p:cNvSpPr>
          <p:nvPr>
            <p:ph type="sldNum" sz="quarter" idx="12"/>
          </p:nvPr>
        </p:nvSpPr>
        <p:spPr/>
        <p:txBody>
          <a:bodyPr/>
          <a:lstStyle/>
          <a:p>
            <a:fld id="{33D6E5A2-EC83-451F-A719-9AC1370DD5CF}" type="slidenum">
              <a:rPr lang="fr-FR" smtClean="0"/>
              <a:pPr/>
              <a:t>30</a:t>
            </a:fld>
            <a:endParaRPr kumimoji="0" lang="fr-FR"/>
          </a:p>
        </p:txBody>
      </p:sp>
    </p:spTree>
    <p:custDataLst>
      <p:tags r:id="rId1"/>
    </p:custDataLst>
    <p:extLst>
      <p:ext uri="{BB962C8B-B14F-4D97-AF65-F5344CB8AC3E}">
        <p14:creationId xmlns:p14="http://schemas.microsoft.com/office/powerpoint/2010/main" val="249570312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ircle(in)">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ChangeArrowheads="1"/>
          </p:cNvSpPr>
          <p:nvPr>
            <p:ph type="title"/>
            <p:custDataLst>
              <p:tags r:id="rId2"/>
            </p:custDataLst>
          </p:nvPr>
        </p:nvSpPr>
        <p:spPr/>
        <p:txBody>
          <a:bodyPr/>
          <a:lstStyle/>
          <a:p>
            <a:pPr>
              <a:defRPr lang="fr-FR"/>
            </a:pPr>
            <a:r>
              <a:rPr lang="fr-FR" u="sng" dirty="0"/>
              <a:t>Ressources</a:t>
            </a:r>
          </a:p>
        </p:txBody>
      </p:sp>
      <p:sp>
        <p:nvSpPr>
          <p:cNvPr id="618499" name="Rectangle 3"/>
          <p:cNvSpPr>
            <a:spLocks noGrp="1" noChangeArrowheads="1"/>
          </p:cNvSpPr>
          <p:nvPr>
            <p:ph type="body" idx="1"/>
            <p:custDataLst>
              <p:tags r:id="rId3"/>
            </p:custDataLst>
          </p:nvPr>
        </p:nvSpPr>
        <p:spPr/>
        <p:txBody>
          <a:bodyPr>
            <a:normAutofit/>
          </a:bodyPr>
          <a:lstStyle/>
          <a:p>
            <a:pPr>
              <a:defRPr lang="fr-FR"/>
            </a:pPr>
            <a:r>
              <a:rPr lang="fr-FR" dirty="0" smtClean="0"/>
              <a:t>Ma présentation sera sur l’un de mes sites internet à savoir :</a:t>
            </a:r>
          </a:p>
          <a:p>
            <a:pPr marL="0" indent="0">
              <a:buNone/>
              <a:defRPr lang="fr-FR"/>
            </a:pPr>
            <a:endParaRPr lang="fr-FR" u="sng" dirty="0"/>
          </a:p>
          <a:p>
            <a:pPr marL="0" indent="0" algn="ctr">
              <a:buNone/>
              <a:defRPr lang="fr-FR"/>
            </a:pPr>
            <a:r>
              <a:rPr lang="fr-FR" b="1" i="1" dirty="0"/>
              <a:t>h</a:t>
            </a:r>
            <a:r>
              <a:rPr lang="fr-FR" b="1" i="1" dirty="0" smtClean="0"/>
              <a:t>ttp</a:t>
            </a:r>
            <a:r>
              <a:rPr lang="fr-FR" b="1" i="1" dirty="0"/>
              <a:t>://assomont.besaba.com</a:t>
            </a:r>
            <a:r>
              <a:rPr lang="fr-FR" b="1" i="1" dirty="0" smtClean="0"/>
              <a:t>/</a:t>
            </a:r>
          </a:p>
          <a:p>
            <a:pPr marL="0" indent="0" algn="ctr">
              <a:buNone/>
              <a:defRPr lang="fr-FR"/>
            </a:pPr>
            <a:endParaRPr lang="fr-FR" b="1" dirty="0"/>
          </a:p>
          <a:p>
            <a:pPr marL="0" indent="0" algn="r">
              <a:buNone/>
              <a:defRPr lang="fr-FR"/>
            </a:pPr>
            <a:r>
              <a:rPr lang="fr-FR" sz="2400" i="1" dirty="0" smtClean="0"/>
              <a:t>Je suis ouvert à tous compléments d’informations</a:t>
            </a:r>
          </a:p>
          <a:p>
            <a:pPr marL="0" indent="0" algn="r">
              <a:buNone/>
              <a:defRPr lang="fr-FR"/>
            </a:pPr>
            <a:r>
              <a:rPr lang="fr-FR" sz="2400" i="1" dirty="0" smtClean="0"/>
              <a:t>sur ce sujet et à votre participation pour enrichir la présente.</a:t>
            </a:r>
            <a:endParaRPr lang="fr-FR" sz="2400" i="1" dirty="0"/>
          </a:p>
          <a:p>
            <a:pPr marL="0" indent="0" algn="ctr">
              <a:buNone/>
              <a:defRPr lang="fr-FR"/>
            </a:pPr>
            <a:endParaRPr lang="fr-FR" b="1" dirty="0"/>
          </a:p>
        </p:txBody>
      </p:sp>
      <p:sp>
        <p:nvSpPr>
          <p:cNvPr id="2" name="Espace réservé du numéro de diapositive 1"/>
          <p:cNvSpPr>
            <a:spLocks noGrp="1"/>
          </p:cNvSpPr>
          <p:nvPr>
            <p:ph type="sldNum" sz="quarter" idx="12"/>
          </p:nvPr>
        </p:nvSpPr>
        <p:spPr/>
        <p:txBody>
          <a:bodyPr/>
          <a:lstStyle/>
          <a:p>
            <a:fld id="{33D6E5A2-EC83-451F-A719-9AC1370DD5CF}" type="slidenum">
              <a:rPr lang="fr-FR" smtClean="0"/>
              <a:pPr/>
              <a:t>31</a:t>
            </a:fld>
            <a:endParaRPr kumimoji="0" lang="fr-F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18498"/>
                                        </p:tgtEl>
                                        <p:attrNameLst>
                                          <p:attrName>style.visibility</p:attrName>
                                        </p:attrNameLst>
                                      </p:cBhvr>
                                      <p:to>
                                        <p:strVal val="visible"/>
                                      </p:to>
                                    </p:set>
                                    <p:animEffect transition="in" filter="wheel(1)">
                                      <p:cBhvr>
                                        <p:cTn id="7" dur="2000"/>
                                        <p:tgtEl>
                                          <p:spTgt spid="61849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18499">
                                            <p:txEl>
                                              <p:pRg st="0" end="0"/>
                                            </p:txEl>
                                          </p:spTgt>
                                        </p:tgtEl>
                                        <p:attrNameLst>
                                          <p:attrName>style.visibility</p:attrName>
                                        </p:attrNameLst>
                                      </p:cBhvr>
                                      <p:to>
                                        <p:strVal val="visible"/>
                                      </p:to>
                                    </p:set>
                                    <p:animEffect transition="in" filter="wheel(1)">
                                      <p:cBhvr>
                                        <p:cTn id="10" dur="2000"/>
                                        <p:tgtEl>
                                          <p:spTgt spid="61849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618499">
                                            <p:txEl>
                                              <p:pRg st="2" end="2"/>
                                            </p:txEl>
                                          </p:spTgt>
                                        </p:tgtEl>
                                        <p:attrNameLst>
                                          <p:attrName>style.visibility</p:attrName>
                                        </p:attrNameLst>
                                      </p:cBhvr>
                                      <p:to>
                                        <p:strVal val="visible"/>
                                      </p:to>
                                    </p:set>
                                    <p:animEffect transition="in" filter="wheel(1)">
                                      <p:cBhvr>
                                        <p:cTn id="15" dur="2000"/>
                                        <p:tgtEl>
                                          <p:spTgt spid="61849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618499">
                                            <p:txEl>
                                              <p:pRg st="4" end="4"/>
                                            </p:txEl>
                                          </p:spTgt>
                                        </p:tgtEl>
                                        <p:attrNameLst>
                                          <p:attrName>style.visibility</p:attrName>
                                        </p:attrNameLst>
                                      </p:cBhvr>
                                      <p:to>
                                        <p:strVal val="visible"/>
                                      </p:to>
                                    </p:set>
                                    <p:animEffect transition="in" filter="wheel(1)">
                                      <p:cBhvr>
                                        <p:cTn id="20" dur="2000"/>
                                        <p:tgtEl>
                                          <p:spTgt spid="618499">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618499">
                                            <p:txEl>
                                              <p:pRg st="5" end="5"/>
                                            </p:txEl>
                                          </p:spTgt>
                                        </p:tgtEl>
                                        <p:attrNameLst>
                                          <p:attrName>style.visibility</p:attrName>
                                        </p:attrNameLst>
                                      </p:cBhvr>
                                      <p:to>
                                        <p:strVal val="visible"/>
                                      </p:to>
                                    </p:set>
                                    <p:animEffect transition="in" filter="wheel(1)">
                                      <p:cBhvr>
                                        <p:cTn id="25" dur="2000"/>
                                        <p:tgtEl>
                                          <p:spTgt spid="6184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8" grpId="0"/>
      <p:bldP spid="618499"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p:cNvSpPr>
            <a:spLocks noGrp="1" noChangeArrowheads="1"/>
          </p:cNvSpPr>
          <p:nvPr>
            <p:ph type="title"/>
            <p:custDataLst>
              <p:tags r:id="rId2"/>
            </p:custDataLst>
          </p:nvPr>
        </p:nvSpPr>
        <p:spPr/>
        <p:txBody>
          <a:bodyPr>
            <a:normAutofit/>
          </a:bodyPr>
          <a:lstStyle/>
          <a:p>
            <a:pPr>
              <a:defRPr lang="fr-FR"/>
            </a:pPr>
            <a:r>
              <a:rPr lang="fr-FR" dirty="0"/>
              <a:t>Vous avez des questions ?</a:t>
            </a:r>
          </a:p>
        </p:txBody>
      </p:sp>
      <p:sp>
        <p:nvSpPr>
          <p:cNvPr id="2" name="Espace réservé du numéro de diapositive 1"/>
          <p:cNvSpPr>
            <a:spLocks noGrp="1"/>
          </p:cNvSpPr>
          <p:nvPr>
            <p:ph type="sldNum" sz="quarter" idx="12"/>
          </p:nvPr>
        </p:nvSpPr>
        <p:spPr/>
        <p:txBody>
          <a:bodyPr/>
          <a:lstStyle/>
          <a:p>
            <a:fld id="{33D6E5A2-EC83-451F-A719-9AC1370DD5CF}" type="slidenum">
              <a:rPr lang="fr-FR" smtClean="0"/>
              <a:pPr/>
              <a:t>32</a:t>
            </a:fld>
            <a:endParaRPr kumimoji="0" lang="fr-FR"/>
          </a:p>
        </p:txBody>
      </p:sp>
    </p:spTree>
    <p:custDataLst>
      <p:tags r:id="rId1"/>
    </p:custData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620546"/>
                                        </p:tgtEl>
                                        <p:attrNameLst>
                                          <p:attrName>style.visibility</p:attrName>
                                        </p:attrNameLst>
                                      </p:cBhvr>
                                      <p:to>
                                        <p:strVal val="visible"/>
                                      </p:to>
                                    </p:set>
                                    <p:animEffect transition="in" filter="wheel(1)">
                                      <p:cBhvr>
                                        <p:cTn id="7" dur="2000"/>
                                        <p:tgtEl>
                                          <p:spTgt spid="620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4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custDataLst>
              <p:tags r:id="rId2"/>
            </p:custDataLst>
          </p:nvPr>
        </p:nvSpPr>
        <p:spPr>
          <a:xfrm>
            <a:off x="3707904" y="1628800"/>
            <a:ext cx="4343400" cy="1362075"/>
          </a:xfrm>
        </p:spPr>
        <p:txBody>
          <a:bodyPr/>
          <a:lstStyle/>
          <a:p>
            <a:pPr algn="ctr">
              <a:defRPr lang="fr-FR"/>
            </a:pPr>
            <a:r>
              <a:rPr lang="fr-FR" dirty="0">
                <a:solidFill>
                  <a:srgbClr val="00B050"/>
                </a:solidFill>
              </a:rPr>
              <a:t>tambours électrostatiques</a:t>
            </a:r>
          </a:p>
        </p:txBody>
      </p:sp>
      <p:pic>
        <p:nvPicPr>
          <p:cNvPr id="2" name="Image 1">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43808" y="3645024"/>
            <a:ext cx="2857500" cy="1914525"/>
          </a:xfrm>
          <a:prstGeom prst="rect">
            <a:avLst/>
          </a:prstGeom>
        </p:spPr>
      </p:pic>
      <p:sp>
        <p:nvSpPr>
          <p:cNvPr id="3" name="Espace réservé du numéro de diapositive 2"/>
          <p:cNvSpPr>
            <a:spLocks noGrp="1"/>
          </p:cNvSpPr>
          <p:nvPr>
            <p:ph type="sldNum" sz="quarter" idx="12"/>
          </p:nvPr>
        </p:nvSpPr>
        <p:spPr/>
        <p:txBody>
          <a:bodyPr/>
          <a:lstStyle/>
          <a:p>
            <a:fld id="{33D6E5A2-EC83-451F-A719-9AC1370DD5CF}" type="slidenum">
              <a:rPr lang="fr-FR" smtClean="0"/>
              <a:pPr/>
              <a:t>33</a:t>
            </a:fld>
            <a:endParaRPr kumimoji="0" lang="fr-FR"/>
          </a:p>
        </p:txBody>
      </p:sp>
    </p:spTree>
    <p:custDataLst>
      <p:tags r:id="rId1"/>
    </p:custDataLst>
    <p:extLst>
      <p:ext uri="{BB962C8B-B14F-4D97-AF65-F5344CB8AC3E}">
        <p14:creationId xmlns:p14="http://schemas.microsoft.com/office/powerpoint/2010/main" val="28842384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22594"/>
                                        </p:tgtEl>
                                        <p:attrNameLst>
                                          <p:attrName>style.visibility</p:attrName>
                                        </p:attrNameLst>
                                      </p:cBhvr>
                                      <p:to>
                                        <p:strVal val="visible"/>
                                      </p:to>
                                    </p:set>
                                    <p:anim calcmode="lin" valueType="num">
                                      <p:cBhvr additive="base">
                                        <p:cTn id="7" dur="500" fill="hold"/>
                                        <p:tgtEl>
                                          <p:spTgt spid="622594"/>
                                        </p:tgtEl>
                                        <p:attrNameLst>
                                          <p:attrName>ppt_x</p:attrName>
                                        </p:attrNameLst>
                                      </p:cBhvr>
                                      <p:tavLst>
                                        <p:tav tm="0">
                                          <p:val>
                                            <p:strVal val="#ppt_x"/>
                                          </p:val>
                                        </p:tav>
                                        <p:tav tm="100000">
                                          <p:val>
                                            <p:strVal val="#ppt_x"/>
                                          </p:val>
                                        </p:tav>
                                      </p:tavLst>
                                    </p:anim>
                                    <p:anim calcmode="lin" valueType="num">
                                      <p:cBhvr additive="base">
                                        <p:cTn id="8" dur="500" fill="hold"/>
                                        <p:tgtEl>
                                          <p:spTgt spid="62259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59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custDataLst>
              <p:tags r:id="rId2"/>
            </p:custDataLst>
          </p:nvPr>
        </p:nvSpPr>
        <p:spPr>
          <a:xfrm>
            <a:off x="3938605" y="1052736"/>
            <a:ext cx="4343400" cy="1362075"/>
          </a:xfrm>
        </p:spPr>
        <p:txBody>
          <a:bodyPr>
            <a:normAutofit fontScale="90000"/>
          </a:bodyPr>
          <a:lstStyle/>
          <a:p>
            <a:r>
              <a:rPr lang="fr-FR" dirty="0">
                <a:solidFill>
                  <a:srgbClr val="00B050"/>
                </a:solidFill>
              </a:rPr>
              <a:t>Modèle d’architecture de Von Neumann</a:t>
            </a:r>
          </a:p>
        </p:txBody>
      </p:sp>
      <p:pic>
        <p:nvPicPr>
          <p:cNvPr id="2052" name="Picture 4">
            <a:hlinkClick r:id="rId5"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9712" y="2924944"/>
            <a:ext cx="6267450" cy="356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space réservé du numéro de diapositive 1"/>
          <p:cNvSpPr>
            <a:spLocks noGrp="1"/>
          </p:cNvSpPr>
          <p:nvPr>
            <p:ph type="sldNum" sz="quarter" idx="12"/>
          </p:nvPr>
        </p:nvSpPr>
        <p:spPr/>
        <p:txBody>
          <a:bodyPr/>
          <a:lstStyle/>
          <a:p>
            <a:fld id="{33D6E5A2-EC83-451F-A719-9AC1370DD5CF}" type="slidenum">
              <a:rPr lang="fr-FR" smtClean="0"/>
              <a:pPr/>
              <a:t>34</a:t>
            </a:fld>
            <a:endParaRPr kumimoji="0" lang="fr-FR"/>
          </a:p>
        </p:txBody>
      </p:sp>
    </p:spTree>
    <p:custDataLst>
      <p:tags r:id="rId1"/>
    </p:custDataLst>
    <p:extLst>
      <p:ext uri="{BB962C8B-B14F-4D97-AF65-F5344CB8AC3E}">
        <p14:creationId xmlns:p14="http://schemas.microsoft.com/office/powerpoint/2010/main" val="24171833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22594"/>
                                        </p:tgtEl>
                                        <p:attrNameLst>
                                          <p:attrName>style.visibility</p:attrName>
                                        </p:attrNameLst>
                                      </p:cBhvr>
                                      <p:to>
                                        <p:strVal val="visible"/>
                                      </p:to>
                                    </p:set>
                                    <p:anim calcmode="lin" valueType="num">
                                      <p:cBhvr additive="base">
                                        <p:cTn id="7" dur="500" fill="hold"/>
                                        <p:tgtEl>
                                          <p:spTgt spid="622594"/>
                                        </p:tgtEl>
                                        <p:attrNameLst>
                                          <p:attrName>ppt_x</p:attrName>
                                        </p:attrNameLst>
                                      </p:cBhvr>
                                      <p:tavLst>
                                        <p:tav tm="0">
                                          <p:val>
                                            <p:strVal val="#ppt_x"/>
                                          </p:val>
                                        </p:tav>
                                        <p:tav tm="100000">
                                          <p:val>
                                            <p:strVal val="#ppt_x"/>
                                          </p:val>
                                        </p:tav>
                                      </p:tavLst>
                                    </p:anim>
                                    <p:anim calcmode="lin" valueType="num">
                                      <p:cBhvr additive="base">
                                        <p:cTn id="8" dur="500" fill="hold"/>
                                        <p:tgtEl>
                                          <p:spTgt spid="62259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52"/>
                                        </p:tgtEl>
                                        <p:attrNameLst>
                                          <p:attrName>style.visibility</p:attrName>
                                        </p:attrNameLst>
                                      </p:cBhvr>
                                      <p:to>
                                        <p:strVal val="visible"/>
                                      </p:to>
                                    </p:set>
                                    <p:anim calcmode="lin" valueType="num">
                                      <p:cBhvr additive="base">
                                        <p:cTn id="12" dur="500" fill="hold"/>
                                        <p:tgtEl>
                                          <p:spTgt spid="2052"/>
                                        </p:tgtEl>
                                        <p:attrNameLst>
                                          <p:attrName>ppt_x</p:attrName>
                                        </p:attrNameLst>
                                      </p:cBhvr>
                                      <p:tavLst>
                                        <p:tav tm="0">
                                          <p:val>
                                            <p:strVal val="#ppt_x"/>
                                          </p:val>
                                        </p:tav>
                                        <p:tav tm="100000">
                                          <p:val>
                                            <p:strVal val="#ppt_x"/>
                                          </p:val>
                                        </p:tav>
                                      </p:tavLst>
                                    </p:anim>
                                    <p:anim calcmode="lin" valueType="num">
                                      <p:cBhvr additive="base">
                                        <p:cTn id="13"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59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custDataLst>
              <p:tags r:id="rId2"/>
            </p:custDataLst>
          </p:nvPr>
        </p:nvSpPr>
        <p:spPr>
          <a:xfrm>
            <a:off x="4716016" y="836713"/>
            <a:ext cx="3335288" cy="1224136"/>
          </a:xfrm>
        </p:spPr>
        <p:txBody>
          <a:bodyPr/>
          <a:lstStyle/>
          <a:p>
            <a:r>
              <a:rPr lang="fr-FR" b="0" i="1" dirty="0"/>
              <a:t>OXO</a:t>
            </a:r>
            <a:endParaRPr lang="fr-FR" b="0" dirty="0"/>
          </a:p>
        </p:txBody>
      </p:sp>
      <p:pic>
        <p:nvPicPr>
          <p:cNvPr id="17410" name="Picture 2" descr="OXO emulated screenshot.png">
            <a:hlinkClick r:id="rId5"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9712" y="3068960"/>
            <a:ext cx="4895850" cy="325755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numéro de diapositive 1"/>
          <p:cNvSpPr>
            <a:spLocks noGrp="1"/>
          </p:cNvSpPr>
          <p:nvPr>
            <p:ph type="sldNum" sz="quarter" idx="12"/>
          </p:nvPr>
        </p:nvSpPr>
        <p:spPr/>
        <p:txBody>
          <a:bodyPr/>
          <a:lstStyle/>
          <a:p>
            <a:fld id="{33D6E5A2-EC83-451F-A719-9AC1370DD5CF}" type="slidenum">
              <a:rPr lang="fr-FR" smtClean="0"/>
              <a:pPr/>
              <a:t>35</a:t>
            </a:fld>
            <a:endParaRPr kumimoji="0" lang="fr-FR"/>
          </a:p>
        </p:txBody>
      </p:sp>
    </p:spTree>
    <p:custDataLst>
      <p:tags r:id="rId1"/>
    </p:custDataLst>
    <p:extLst>
      <p:ext uri="{BB962C8B-B14F-4D97-AF65-F5344CB8AC3E}">
        <p14:creationId xmlns:p14="http://schemas.microsoft.com/office/powerpoint/2010/main" val="36001518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22594"/>
                                        </p:tgtEl>
                                        <p:attrNameLst>
                                          <p:attrName>style.visibility</p:attrName>
                                        </p:attrNameLst>
                                      </p:cBhvr>
                                      <p:to>
                                        <p:strVal val="visible"/>
                                      </p:to>
                                    </p:set>
                                    <p:anim calcmode="lin" valueType="num">
                                      <p:cBhvr additive="base">
                                        <p:cTn id="7" dur="500" fill="hold"/>
                                        <p:tgtEl>
                                          <p:spTgt spid="622594"/>
                                        </p:tgtEl>
                                        <p:attrNameLst>
                                          <p:attrName>ppt_x</p:attrName>
                                        </p:attrNameLst>
                                      </p:cBhvr>
                                      <p:tavLst>
                                        <p:tav tm="0">
                                          <p:val>
                                            <p:strVal val="#ppt_x"/>
                                          </p:val>
                                        </p:tav>
                                        <p:tav tm="100000">
                                          <p:val>
                                            <p:strVal val="#ppt_x"/>
                                          </p:val>
                                        </p:tav>
                                      </p:tavLst>
                                    </p:anim>
                                    <p:anim calcmode="lin" valueType="num">
                                      <p:cBhvr additive="base">
                                        <p:cTn id="8" dur="500" fill="hold"/>
                                        <p:tgtEl>
                                          <p:spTgt spid="62259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7410"/>
                                        </p:tgtEl>
                                        <p:attrNameLst>
                                          <p:attrName>style.visibility</p:attrName>
                                        </p:attrNameLst>
                                      </p:cBhvr>
                                      <p:to>
                                        <p:strVal val="visible"/>
                                      </p:to>
                                    </p:set>
                                    <p:anim calcmode="lin" valueType="num">
                                      <p:cBhvr additive="base">
                                        <p:cTn id="12" dur="500" fill="hold"/>
                                        <p:tgtEl>
                                          <p:spTgt spid="17410"/>
                                        </p:tgtEl>
                                        <p:attrNameLst>
                                          <p:attrName>ppt_x</p:attrName>
                                        </p:attrNameLst>
                                      </p:cBhvr>
                                      <p:tavLst>
                                        <p:tav tm="0">
                                          <p:val>
                                            <p:strVal val="#ppt_x"/>
                                          </p:val>
                                        </p:tav>
                                        <p:tav tm="100000">
                                          <p:val>
                                            <p:strVal val="#ppt_x"/>
                                          </p:val>
                                        </p:tav>
                                      </p:tavLst>
                                    </p:anim>
                                    <p:anim calcmode="lin" valueType="num">
                                      <p:cBhvr additive="base">
                                        <p:cTn id="13" dur="500" fill="hold"/>
                                        <p:tgtEl>
                                          <p:spTgt spid="174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59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custDataLst>
              <p:tags r:id="rId2"/>
            </p:custDataLst>
          </p:nvPr>
        </p:nvSpPr>
        <p:spPr>
          <a:xfrm>
            <a:off x="4716016" y="836713"/>
            <a:ext cx="3335288" cy="1224136"/>
          </a:xfrm>
        </p:spPr>
        <p:txBody>
          <a:bodyPr/>
          <a:lstStyle/>
          <a:p>
            <a:r>
              <a:rPr lang="fr-FR" b="0" i="1" dirty="0" smtClean="0"/>
              <a:t>4100 - 1103</a:t>
            </a:r>
            <a:endParaRPr lang="fr-FR" b="0" dirty="0"/>
          </a:p>
        </p:txBody>
      </p:sp>
      <p:grpSp>
        <p:nvGrpSpPr>
          <p:cNvPr id="4" name="Groupe 3"/>
          <p:cNvGrpSpPr/>
          <p:nvPr/>
        </p:nvGrpSpPr>
        <p:grpSpPr>
          <a:xfrm>
            <a:off x="611561" y="3068960"/>
            <a:ext cx="7992888" cy="369332"/>
            <a:chOff x="611560" y="3068960"/>
            <a:chExt cx="11810395" cy="369332"/>
          </a:xfrm>
        </p:grpSpPr>
        <p:sp>
          <p:nvSpPr>
            <p:cNvPr id="5" name="Rectangle 4"/>
            <p:cNvSpPr/>
            <p:nvPr/>
          </p:nvSpPr>
          <p:spPr>
            <a:xfrm>
              <a:off x="611560" y="3068960"/>
              <a:ext cx="7987261" cy="369332"/>
            </a:xfrm>
            <a:prstGeom prst="rect">
              <a:avLst/>
            </a:prstGeom>
          </p:spPr>
          <p:txBody>
            <a:bodyPr wrap="square">
              <a:spAutoFit/>
            </a:bodyPr>
            <a:lstStyle/>
            <a:p>
              <a:r>
                <a:rPr lang="fr-FR" b="1" dirty="0" smtClean="0">
                  <a:solidFill>
                    <a:srgbClr val="000000"/>
                  </a:solidFill>
                  <a:latin typeface="Times New Roman" panose="02020603050405020304" pitchFamily="18" charset="0"/>
                  <a:ea typeface="Times New Roman" panose="02020603050405020304" pitchFamily="18" charset="0"/>
                  <a:hlinkClick r:id="rId5" action="ppaction://hlinksldjump"/>
                </a:rPr>
                <a:t>4100 - </a:t>
              </a:r>
              <a:r>
                <a:rPr lang="fr-FR" b="1" dirty="0" err="1" smtClean="0">
                  <a:solidFill>
                    <a:srgbClr val="000000"/>
                  </a:solidFill>
                  <a:latin typeface="Times New Roman" panose="02020603050405020304" pitchFamily="18" charset="0"/>
                  <a:ea typeface="Times New Roman" panose="02020603050405020304" pitchFamily="18" charset="0"/>
                  <a:hlinkClick r:id="rId5" action="ppaction://hlinksldjump"/>
                </a:rPr>
                <a:t>Fairchild</a:t>
              </a:r>
              <a:endParaRPr lang="fr-FR" dirty="0"/>
            </a:p>
          </p:txBody>
        </p:sp>
        <p:sp>
          <p:nvSpPr>
            <p:cNvPr id="6" name="Rectangle 5"/>
            <p:cNvSpPr/>
            <p:nvPr/>
          </p:nvSpPr>
          <p:spPr>
            <a:xfrm>
              <a:off x="8598821" y="3068960"/>
              <a:ext cx="3823134" cy="369332"/>
            </a:xfrm>
            <a:prstGeom prst="rect">
              <a:avLst/>
            </a:prstGeom>
          </p:spPr>
          <p:txBody>
            <a:bodyPr wrap="square">
              <a:spAutoFit/>
            </a:bodyPr>
            <a:lstStyle/>
            <a:p>
              <a:pPr>
                <a:spcAft>
                  <a:spcPts val="0"/>
                </a:spcAft>
              </a:pPr>
              <a:r>
                <a:rPr lang="fr-FR" b="1" dirty="0" smtClean="0">
                  <a:solidFill>
                    <a:srgbClr val="000000"/>
                  </a:solidFill>
                  <a:latin typeface="Times New Roman" panose="02020603050405020304" pitchFamily="18" charset="0"/>
                  <a:ea typeface="Times New Roman" panose="02020603050405020304" pitchFamily="18" charset="0"/>
                  <a:hlinkClick r:id="rId5" action="ppaction://hlinksldjump"/>
                </a:rPr>
                <a:t>1103 - </a:t>
              </a:r>
              <a:r>
                <a:rPr lang="fr-FR" b="1" dirty="0">
                  <a:solidFill>
                    <a:srgbClr val="000000"/>
                  </a:solidFill>
                  <a:latin typeface="Times New Roman" panose="02020603050405020304" pitchFamily="18" charset="0"/>
                  <a:ea typeface="Times New Roman" panose="02020603050405020304" pitchFamily="18" charset="0"/>
                  <a:hlinkClick r:id="rId5" action="ppaction://hlinksldjump"/>
                </a:rPr>
                <a:t>Intel </a:t>
              </a:r>
              <a:endParaRPr lang="fr-FR" dirty="0">
                <a:effectLst/>
                <a:latin typeface="Times New Roman" panose="02020603050405020304" pitchFamily="18" charset="0"/>
                <a:ea typeface="Times New Roman" panose="02020603050405020304" pitchFamily="18" charset="0"/>
              </a:endParaRPr>
            </a:p>
          </p:txBody>
        </p:sp>
      </p:grpSp>
      <p:pic>
        <p:nvPicPr>
          <p:cNvPr id="2050" name="Picture 2" descr="The first 256-bit static RAM, the 4100, 1970, by Fairchild: ">
            <a:hlinkClick r:id="rId5" action="ppaction://hlinksldjump"/>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11560" y="4005064"/>
            <a:ext cx="2659836" cy="2122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Résultat de recherche d'images pour &quot;&quot;intel&quot; + &quot;1103&quot; + &quot;1970&quot;&quot;">
            <a:hlinkClick r:id="rId5"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36096" y="3943280"/>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p:cNvSpPr>
            <a:spLocks noGrp="1"/>
          </p:cNvSpPr>
          <p:nvPr>
            <p:ph type="sldNum" sz="quarter" idx="12"/>
          </p:nvPr>
        </p:nvSpPr>
        <p:spPr/>
        <p:txBody>
          <a:bodyPr/>
          <a:lstStyle/>
          <a:p>
            <a:fld id="{33D6E5A2-EC83-451F-A719-9AC1370DD5CF}" type="slidenum">
              <a:rPr lang="fr-FR" smtClean="0"/>
              <a:pPr/>
              <a:t>36</a:t>
            </a:fld>
            <a:endParaRPr kumimoji="0" lang="fr-FR"/>
          </a:p>
        </p:txBody>
      </p:sp>
    </p:spTree>
    <p:custDataLst>
      <p:tags r:id="rId1"/>
    </p:custDataLst>
    <p:extLst>
      <p:ext uri="{BB962C8B-B14F-4D97-AF65-F5344CB8AC3E}">
        <p14:creationId xmlns:p14="http://schemas.microsoft.com/office/powerpoint/2010/main" val="32281153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22594"/>
                                        </p:tgtEl>
                                        <p:attrNameLst>
                                          <p:attrName>style.visibility</p:attrName>
                                        </p:attrNameLst>
                                      </p:cBhvr>
                                      <p:to>
                                        <p:strVal val="visible"/>
                                      </p:to>
                                    </p:set>
                                    <p:anim calcmode="lin" valueType="num">
                                      <p:cBhvr additive="base">
                                        <p:cTn id="7" dur="500" fill="hold"/>
                                        <p:tgtEl>
                                          <p:spTgt spid="622594"/>
                                        </p:tgtEl>
                                        <p:attrNameLst>
                                          <p:attrName>ppt_x</p:attrName>
                                        </p:attrNameLst>
                                      </p:cBhvr>
                                      <p:tavLst>
                                        <p:tav tm="0">
                                          <p:val>
                                            <p:strVal val="#ppt_x"/>
                                          </p:val>
                                        </p:tav>
                                        <p:tav tm="100000">
                                          <p:val>
                                            <p:strVal val="#ppt_x"/>
                                          </p:val>
                                        </p:tav>
                                      </p:tavLst>
                                    </p:anim>
                                    <p:anim calcmode="lin" valueType="num">
                                      <p:cBhvr additive="base">
                                        <p:cTn id="8" dur="500" fill="hold"/>
                                        <p:tgtEl>
                                          <p:spTgt spid="62259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additive="base">
                                        <p:cTn id="12" dur="500" fill="hold"/>
                                        <p:tgtEl>
                                          <p:spTgt spid="2050"/>
                                        </p:tgtEl>
                                        <p:attrNameLst>
                                          <p:attrName>ppt_x</p:attrName>
                                        </p:attrNameLst>
                                      </p:cBhvr>
                                      <p:tavLst>
                                        <p:tav tm="0">
                                          <p:val>
                                            <p:strVal val="#ppt_x"/>
                                          </p:val>
                                        </p:tav>
                                        <p:tav tm="100000">
                                          <p:val>
                                            <p:strVal val="#ppt_x"/>
                                          </p:val>
                                        </p:tav>
                                      </p:tavLst>
                                    </p:anim>
                                    <p:anim calcmode="lin" valueType="num">
                                      <p:cBhvr additive="base">
                                        <p:cTn id="13" dur="500" fill="hold"/>
                                        <p:tgtEl>
                                          <p:spTgt spid="205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051"/>
                                        </p:tgtEl>
                                        <p:attrNameLst>
                                          <p:attrName>style.visibility</p:attrName>
                                        </p:attrNameLst>
                                      </p:cBhvr>
                                      <p:to>
                                        <p:strVal val="visible"/>
                                      </p:to>
                                    </p:set>
                                    <p:anim calcmode="lin" valueType="num">
                                      <p:cBhvr additive="base">
                                        <p:cTn id="17" dur="500" fill="hold"/>
                                        <p:tgtEl>
                                          <p:spTgt spid="2051"/>
                                        </p:tgtEl>
                                        <p:attrNameLst>
                                          <p:attrName>ppt_x</p:attrName>
                                        </p:attrNameLst>
                                      </p:cBhvr>
                                      <p:tavLst>
                                        <p:tav tm="0">
                                          <p:val>
                                            <p:strVal val="#ppt_x"/>
                                          </p:val>
                                        </p:tav>
                                        <p:tav tm="100000">
                                          <p:val>
                                            <p:strVal val="#ppt_x"/>
                                          </p:val>
                                        </p:tav>
                                      </p:tavLst>
                                    </p:anim>
                                    <p:anim calcmode="lin" valueType="num">
                                      <p:cBhvr additive="base">
                                        <p:cTn id="18" dur="500" fill="hold"/>
                                        <p:tgtEl>
                                          <p:spTgt spid="205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594" grpId="0"/>
    </p:bldLst>
  </p:timing>
</p:sld>
</file>

<file path=ppt/tags/tag1.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2.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3.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4.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5.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6.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7.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8.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9.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10.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11.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12.xml><?xml version="1.0" encoding="utf-8"?>
<p:tagLst xmlns:a="http://schemas.openxmlformats.org/drawingml/2006/main" xmlns:r="http://schemas.openxmlformats.org/officeDocument/2006/relationships" xmlns:p="http://schemas.openxmlformats.org/presentationml/2006/main">
  <p:tag name="DVSECTIONID" val="OOKFAmQ6LnTdkKqqzhwoax"/>
</p:tagLst>
</file>

<file path=ppt/tags/tag13.xml><?xml version="1.0" encoding="utf-8"?>
<p:tagLst xmlns:a="http://schemas.openxmlformats.org/drawingml/2006/main" xmlns:r="http://schemas.openxmlformats.org/officeDocument/2006/relationships" xmlns:p="http://schemas.openxmlformats.org/presentationml/2006/main">
  <p:tag name="DVSHAPEID" val="XuPQogmzKvTp1YV9ymQ2ZW"/>
</p:tagLst>
</file>

<file path=ppt/tags/tag14.xml><?xml version="1.0" encoding="utf-8"?>
<p:tagLst xmlns:a="http://schemas.openxmlformats.org/drawingml/2006/main" xmlns:r="http://schemas.openxmlformats.org/officeDocument/2006/relationships" xmlns:p="http://schemas.openxmlformats.org/presentationml/2006/main">
  <p:tag name="DVSHAPEID" val="S8Cm1higbyIl35Abad2Rjv"/>
</p:tagLst>
</file>

<file path=ppt/tags/tag15.xml><?xml version="1.0" encoding="utf-8"?>
<p:tagLst xmlns:a="http://schemas.openxmlformats.org/drawingml/2006/main" xmlns:r="http://schemas.openxmlformats.org/officeDocument/2006/relationships" xmlns:p="http://schemas.openxmlformats.org/presentationml/2006/main">
  <p:tag name="DVSECTIONID" val="ezdaKHeWyBnZyZ2cDqRSoa"/>
</p:tagLst>
</file>

<file path=ppt/tags/tag16.xml><?xml version="1.0" encoding="utf-8"?>
<p:tagLst xmlns:a="http://schemas.openxmlformats.org/drawingml/2006/main" xmlns:r="http://schemas.openxmlformats.org/officeDocument/2006/relationships" xmlns:p="http://schemas.openxmlformats.org/presentationml/2006/main">
  <p:tag name="DVSHAPEID" val="LRMR96J2MVd0CGe2e5htjk"/>
</p:tagLst>
</file>

<file path=ppt/tags/tag17.xml><?xml version="1.0" encoding="utf-8"?>
<p:tagLst xmlns:a="http://schemas.openxmlformats.org/drawingml/2006/main" xmlns:r="http://schemas.openxmlformats.org/officeDocument/2006/relationships" xmlns:p="http://schemas.openxmlformats.org/presentationml/2006/main">
  <p:tag name="DVSECTIONID" val="c48BxRTjzwKhAarpC8SPOi"/>
</p:tagLst>
</file>

<file path=ppt/tags/tag18.xml><?xml version="1.0" encoding="utf-8"?>
<p:tagLst xmlns:a="http://schemas.openxmlformats.org/drawingml/2006/main" xmlns:r="http://schemas.openxmlformats.org/officeDocument/2006/relationships" xmlns:p="http://schemas.openxmlformats.org/presentationml/2006/main">
  <p:tag name="DVSHAPEID" val="GFUQynbDZ7CnnKAa7cx9MM"/>
</p:tagLst>
</file>

<file path=ppt/tags/tag19.xml><?xml version="1.0" encoding="utf-8"?>
<p:tagLst xmlns:a="http://schemas.openxmlformats.org/drawingml/2006/main" xmlns:r="http://schemas.openxmlformats.org/officeDocument/2006/relationships" xmlns:p="http://schemas.openxmlformats.org/presentationml/2006/main">
  <p:tag name="DVSECTIONID" val="c48BxRTjzwKhAarpC8SPOi"/>
</p:tagLst>
</file>

<file path=ppt/tags/tag20.xml><?xml version="1.0" encoding="utf-8"?>
<p:tagLst xmlns:a="http://schemas.openxmlformats.org/drawingml/2006/main" xmlns:r="http://schemas.openxmlformats.org/officeDocument/2006/relationships" xmlns:p="http://schemas.openxmlformats.org/presentationml/2006/main">
  <p:tag name="DVSHAPEID" val="GFUQynbDZ7CnnKAa7cx9MM"/>
</p:tagLst>
</file>

<file path=ppt/tags/tag21.xml><?xml version="1.0" encoding="utf-8"?>
<p:tagLst xmlns:a="http://schemas.openxmlformats.org/drawingml/2006/main" xmlns:r="http://schemas.openxmlformats.org/officeDocument/2006/relationships" xmlns:p="http://schemas.openxmlformats.org/presentationml/2006/main">
  <p:tag name="DVSECTIONID" val="c48BxRTjzwKhAarpC8SPOi"/>
</p:tagLst>
</file>

<file path=ppt/tags/tag22.xml><?xml version="1.0" encoding="utf-8"?>
<p:tagLst xmlns:a="http://schemas.openxmlformats.org/drawingml/2006/main" xmlns:r="http://schemas.openxmlformats.org/officeDocument/2006/relationships" xmlns:p="http://schemas.openxmlformats.org/presentationml/2006/main">
  <p:tag name="DVSHAPEID" val="GFUQynbDZ7CnnKAa7cx9MM"/>
</p:tagLst>
</file>

<file path=ppt/tags/tag23.xml><?xml version="1.0" encoding="utf-8"?>
<p:tagLst xmlns:a="http://schemas.openxmlformats.org/drawingml/2006/main" xmlns:r="http://schemas.openxmlformats.org/officeDocument/2006/relationships" xmlns:p="http://schemas.openxmlformats.org/presentationml/2006/main">
  <p:tag name="DVSECTIONID" val="c48BxRTjzwKhAarpC8SPOi"/>
</p:tagLst>
</file>

<file path=ppt/tags/tag24.xml><?xml version="1.0" encoding="utf-8"?>
<p:tagLst xmlns:a="http://schemas.openxmlformats.org/drawingml/2006/main" xmlns:r="http://schemas.openxmlformats.org/officeDocument/2006/relationships" xmlns:p="http://schemas.openxmlformats.org/presentationml/2006/main">
  <p:tag name="DVSHAPEID" val="GFUQynbDZ7CnnKAa7cx9MM"/>
</p:tagLst>
</file>

<file path=ppt/theme/theme1.xml><?xml version="1.0" encoding="utf-8"?>
<a:theme xmlns:a="http://schemas.openxmlformats.org/drawingml/2006/main" name="Form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Training</Template>
  <TotalTime>0</TotalTime>
  <Words>2463</Words>
  <Application>Microsoft Office PowerPoint</Application>
  <PresentationFormat>Affichage à l'écran (4:3)</PresentationFormat>
  <Paragraphs>779</Paragraphs>
  <Slides>36</Slides>
  <Notes>36</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36</vt:i4>
      </vt:variant>
    </vt:vector>
  </HeadingPairs>
  <TitlesOfParts>
    <vt:vector size="43" baseType="lpstr">
      <vt:lpstr>Arial</vt:lpstr>
      <vt:lpstr>Calibri</vt:lpstr>
      <vt:lpstr>Georgia</vt:lpstr>
      <vt:lpstr>Lucida Sans Unicode</vt:lpstr>
      <vt:lpstr>Tahoma</vt:lpstr>
      <vt:lpstr>Times New Roman</vt:lpstr>
      <vt:lpstr>Formation</vt:lpstr>
      <vt:lpstr>Présentation PowerPoint</vt:lpstr>
      <vt:lpstr>LA MEMOIRE VIVE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Ressources</vt:lpstr>
      <vt:lpstr>Vous avez des questions ?</vt:lpstr>
      <vt:lpstr>tambours électrostatiques</vt:lpstr>
      <vt:lpstr>Modèle d’architecture de Von Neumann</vt:lpstr>
      <vt:lpstr>OXO</vt:lpstr>
      <vt:lpstr>4100 - 1103</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2015-11-26T13:08:47Z</dcterms:created>
  <dcterms:modified xsi:type="dcterms:W3CDTF">2016-01-26T21:38:42Z</dcterms:modified>
</cp:coreProperties>
</file>